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445" r:id="rId3"/>
    <p:sldId id="538" r:id="rId4"/>
    <p:sldId id="575" r:id="rId5"/>
    <p:sldId id="576" r:id="rId6"/>
    <p:sldId id="447" r:id="rId7"/>
    <p:sldId id="519" r:id="rId8"/>
    <p:sldId id="446" r:id="rId9"/>
    <p:sldId id="577" r:id="rId10"/>
    <p:sldId id="427" r:id="rId11"/>
    <p:sldId id="578" r:id="rId12"/>
    <p:sldId id="551" r:id="rId13"/>
    <p:sldId id="462" r:id="rId14"/>
    <p:sldId id="544" r:id="rId15"/>
    <p:sldId id="558" r:id="rId16"/>
    <p:sldId id="559" r:id="rId17"/>
    <p:sldId id="555" r:id="rId18"/>
    <p:sldId id="561" r:id="rId19"/>
    <p:sldId id="554" r:id="rId20"/>
    <p:sldId id="562" r:id="rId21"/>
    <p:sldId id="563" r:id="rId22"/>
    <p:sldId id="565" r:id="rId23"/>
    <p:sldId id="568" r:id="rId24"/>
    <p:sldId id="564" r:id="rId25"/>
    <p:sldId id="547" r:id="rId26"/>
    <p:sldId id="556" r:id="rId27"/>
    <p:sldId id="569" r:id="rId28"/>
    <p:sldId id="570" r:id="rId29"/>
    <p:sldId id="572" r:id="rId30"/>
    <p:sldId id="567" r:id="rId31"/>
    <p:sldId id="521" r:id="rId32"/>
    <p:sldId id="571" r:id="rId33"/>
    <p:sldId id="573" r:id="rId34"/>
    <p:sldId id="574" r:id="rId35"/>
    <p:sldId id="537" r:id="rId36"/>
  </p:sldIdLst>
  <p:sldSz cx="9144000" cy="6858000" type="screen4x3"/>
  <p:notesSz cx="6858000" cy="90836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00"/>
    <a:srgbClr val="333333"/>
    <a:srgbClr val="E5F8A0"/>
    <a:srgbClr val="5A868C"/>
    <a:srgbClr val="292929"/>
    <a:srgbClr val="111111"/>
    <a:srgbClr val="CCCC00"/>
    <a:srgbClr val="009900"/>
    <a:srgbClr val="F6A8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74175" autoAdjust="0"/>
  </p:normalViewPr>
  <p:slideViewPr>
    <p:cSldViewPr>
      <p:cViewPr>
        <p:scale>
          <a:sx n="100" d="100"/>
          <a:sy n="100" d="100"/>
        </p:scale>
        <p:origin x="-192" y="7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52"/>
    </p:cViewPr>
  </p:sorterViewPr>
  <p:notesViewPr>
    <p:cSldViewPr>
      <p:cViewPr varScale="1">
        <p:scale>
          <a:sx n="47" d="100"/>
          <a:sy n="47" d="100"/>
        </p:scale>
        <p:origin x="-2016" y="-96"/>
      </p:cViewPr>
      <p:guideLst>
        <p:guide orient="horz" pos="2861"/>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0659" name="Rectangle 3"/>
          <p:cNvSpPr>
            <a:spLocks noGrp="1" noChangeArrowheads="1"/>
          </p:cNvSpPr>
          <p:nvPr>
            <p:ph type="dt" sz="quarter" idx="1"/>
          </p:nvPr>
        </p:nvSpPr>
        <p:spPr bwMode="auto">
          <a:xfrm>
            <a:off x="3884613"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0660" name="Rectangle 4"/>
          <p:cNvSpPr>
            <a:spLocks noGrp="1" noChangeArrowheads="1"/>
          </p:cNvSpPr>
          <p:nvPr>
            <p:ph type="ftr" sz="quarter" idx="2"/>
          </p:nvPr>
        </p:nvSpPr>
        <p:spPr bwMode="auto">
          <a:xfrm>
            <a:off x="0" y="862806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0661" name="Rectangle 5"/>
          <p:cNvSpPr>
            <a:spLocks noGrp="1" noChangeArrowheads="1"/>
          </p:cNvSpPr>
          <p:nvPr>
            <p:ph type="sldNum" sz="quarter" idx="3"/>
          </p:nvPr>
        </p:nvSpPr>
        <p:spPr bwMode="auto">
          <a:xfrm>
            <a:off x="3884613" y="862806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ECEE3A1-0ED3-44D9-A9C4-A2AD1987151E}" type="slidenum">
              <a:rPr lang="en-US"/>
              <a:pPr>
                <a:defRPr/>
              </a:pPr>
              <a:t>‹#›</a:t>
            </a:fld>
            <a:endParaRPr lang="en-US"/>
          </a:p>
        </p:txBody>
      </p:sp>
    </p:spTree>
    <p:extLst>
      <p:ext uri="{BB962C8B-B14F-4D97-AF65-F5344CB8AC3E}">
        <p14:creationId xmlns:p14="http://schemas.microsoft.com/office/powerpoint/2010/main" val="2565950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4755" name="Rectangle 3"/>
          <p:cNvSpPr>
            <a:spLocks noGrp="1" noChangeArrowheads="1"/>
          </p:cNvSpPr>
          <p:nvPr>
            <p:ph type="dt" idx="1"/>
          </p:nvPr>
        </p:nvSpPr>
        <p:spPr bwMode="auto">
          <a:xfrm>
            <a:off x="3884613"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6084" name="Rectangle 4"/>
          <p:cNvSpPr>
            <a:spLocks noGrp="1" noRot="1" noChangeAspect="1" noChangeArrowheads="1" noTextEdit="1"/>
          </p:cNvSpPr>
          <p:nvPr>
            <p:ph type="sldImg" idx="2"/>
          </p:nvPr>
        </p:nvSpPr>
        <p:spPr bwMode="auto">
          <a:xfrm>
            <a:off x="1157288" y="681038"/>
            <a:ext cx="4543425" cy="3406775"/>
          </a:xfrm>
          <a:prstGeom prst="rect">
            <a:avLst/>
          </a:prstGeom>
          <a:noFill/>
          <a:ln w="9525">
            <a:solidFill>
              <a:srgbClr val="000000"/>
            </a:solidFill>
            <a:miter lim="800000"/>
            <a:headEnd/>
            <a:tailEnd/>
          </a:ln>
        </p:spPr>
      </p:sp>
      <p:sp>
        <p:nvSpPr>
          <p:cNvPr id="74757" name="Rectangle 5"/>
          <p:cNvSpPr>
            <a:spLocks noGrp="1" noChangeArrowheads="1"/>
          </p:cNvSpPr>
          <p:nvPr>
            <p:ph type="body" sz="quarter" idx="3"/>
          </p:nvPr>
        </p:nvSpPr>
        <p:spPr bwMode="auto">
          <a:xfrm>
            <a:off x="685800" y="4314825"/>
            <a:ext cx="5486400" cy="4087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4758" name="Rectangle 6"/>
          <p:cNvSpPr>
            <a:spLocks noGrp="1" noChangeArrowheads="1"/>
          </p:cNvSpPr>
          <p:nvPr>
            <p:ph type="ftr" sz="quarter" idx="4"/>
          </p:nvPr>
        </p:nvSpPr>
        <p:spPr bwMode="auto">
          <a:xfrm>
            <a:off x="0" y="862806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4759" name="Rectangle 7"/>
          <p:cNvSpPr>
            <a:spLocks noGrp="1" noChangeArrowheads="1"/>
          </p:cNvSpPr>
          <p:nvPr>
            <p:ph type="sldNum" sz="quarter" idx="5"/>
          </p:nvPr>
        </p:nvSpPr>
        <p:spPr bwMode="auto">
          <a:xfrm>
            <a:off x="3884613" y="862806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5654417-4D45-4B35-9035-21C7A151332F}" type="slidenum">
              <a:rPr lang="en-US"/>
              <a:pPr>
                <a:defRPr/>
              </a:pPr>
              <a:t>‹#›</a:t>
            </a:fld>
            <a:endParaRPr lang="en-US"/>
          </a:p>
        </p:txBody>
      </p:sp>
    </p:spTree>
    <p:extLst>
      <p:ext uri="{BB962C8B-B14F-4D97-AF65-F5344CB8AC3E}">
        <p14:creationId xmlns:p14="http://schemas.microsoft.com/office/powerpoint/2010/main" val="26188291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8F71DAC7-6BAD-4BCF-9578-A11BB1F6FD9A}" type="slidenum">
              <a:rPr lang="en-US" smtClean="0"/>
              <a:pPr/>
              <a:t>1</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nb-NO"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2E8C190-5269-4879-BCEF-2CFE06D9FEC0}" type="slidenum">
              <a:rPr lang="en-US" smtClean="0"/>
              <a:pPr/>
              <a:t>2</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nb-NO"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2E8C190-5269-4879-BCEF-2CFE06D9FEC0}" type="slidenum">
              <a:rPr lang="en-US" smtClean="0"/>
              <a:pPr/>
              <a:t>6</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nb-NO"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2E8C190-5269-4879-BCEF-2CFE06D9FEC0}" type="slidenum">
              <a:rPr lang="en-US" smtClean="0"/>
              <a:pPr/>
              <a:t>8</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nb-NO"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2E8C190-5269-4879-BCEF-2CFE06D9FEC0}" type="slidenum">
              <a:rPr lang="en-US" smtClean="0"/>
              <a:pPr/>
              <a:t>9</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nb-NO"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2E8C190-5269-4879-BCEF-2CFE06D9FEC0}" type="slidenum">
              <a:rPr lang="en-US" smtClean="0"/>
              <a:pPr/>
              <a:t>10</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nb-NO"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As shown, items 21 and 22 first, and then item 16 exhibit differences all at the same direction. Doing projects/assignments on their own (item 21) or involving other school subjects (item 16) occur in much less frequency as students move from Year 7 to Year 11 (those items were reversely coded). On the contrary, and probably as expected, the use of calculators is more frequent in Years 10 and 11.</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5654417-4D45-4B35-9035-21C7A151332F}" type="slidenum">
              <a:rPr lang="en-US" smtClean="0"/>
              <a:pPr>
                <a:defRPr/>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A7D20F-E814-4A30-BDAA-3F6432A8AC2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A68DB4-73E6-436A-B1B3-69E87A54278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3042C2-F55A-4252-84AE-E32B22A3426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174CCB7-EE2C-4A2C-BA83-1D5F35AD09E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500452-2705-4922-8748-91A154437C2F}"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4FE067-F1A1-4A01-B450-F7347076D2B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7010400" y="6477000"/>
            <a:ext cx="2133600" cy="381000"/>
          </a:xfrm>
          <a:ln/>
        </p:spPr>
        <p:txBody>
          <a:bodyPr/>
          <a:lstStyle>
            <a:lvl1pPr>
              <a:defRPr/>
            </a:lvl1pPr>
          </a:lstStyle>
          <a:p>
            <a:pPr>
              <a:defRPr/>
            </a:pPr>
            <a:fld id="{FBDB8C4C-A46E-4415-B07D-7B3CADAF5F91}" type="slidenum">
              <a:rPr lang="en-US"/>
              <a:pPr>
                <a:defRPr/>
              </a:pPr>
              <a:t>‹#›</a:t>
            </a:fld>
            <a:endParaRPr lang="en-US"/>
          </a:p>
        </p:txBody>
      </p:sp>
      <p:pic>
        <p:nvPicPr>
          <p:cNvPr id="7" name="Picture 6"/>
          <p:cNvPicPr>
            <a:picLocks noChangeAspect="1" noChangeArrowheads="1"/>
          </p:cNvPicPr>
          <p:nvPr userDrawn="1"/>
        </p:nvPicPr>
        <p:blipFill>
          <a:blip r:embed="rId2" cstate="print"/>
          <a:srcRect l="1875" t="25641" r="23125" b="70086"/>
          <a:stretch>
            <a:fillRect/>
          </a:stretch>
        </p:blipFill>
        <p:spPr bwMode="auto">
          <a:xfrm>
            <a:off x="0" y="6477000"/>
            <a:ext cx="9144000" cy="381000"/>
          </a:xfrm>
          <a:prstGeom prst="rect">
            <a:avLst/>
          </a:prstGeom>
          <a:noFill/>
          <a:ln w="9525">
            <a:noFill/>
            <a:miter lim="800000"/>
            <a:headEnd/>
            <a:tailEnd/>
          </a:ln>
        </p:spPr>
      </p:pic>
      <p:sp>
        <p:nvSpPr>
          <p:cNvPr id="8" name="TextBox 7"/>
          <p:cNvSpPr txBox="1"/>
          <p:nvPr userDrawn="1"/>
        </p:nvSpPr>
        <p:spPr>
          <a:xfrm>
            <a:off x="7467600" y="6488668"/>
            <a:ext cx="1676400" cy="369332"/>
          </a:xfrm>
          <a:prstGeom prst="rect">
            <a:avLst/>
          </a:prstGeom>
          <a:noFill/>
        </p:spPr>
        <p:txBody>
          <a:bodyPr wrap="square" rtlCol="0">
            <a:spAutoFit/>
          </a:bodyPr>
          <a:lstStyle/>
          <a:p>
            <a:r>
              <a:rPr lang="en-GB" sz="1800" b="1" kern="1200" dirty="0" err="1" smtClean="0">
                <a:solidFill>
                  <a:srgbClr val="0070C0"/>
                </a:solidFill>
                <a:latin typeface="Arial" charset="0"/>
                <a:ea typeface="+mn-ea"/>
                <a:cs typeface="Arial" charset="0"/>
              </a:rPr>
              <a:t>TeLePr</a:t>
            </a:r>
            <a:r>
              <a:rPr lang="en-GB" sz="1800" b="1" kern="1200" dirty="0" err="1" smtClean="0">
                <a:solidFill>
                  <a:srgbClr val="FF0000"/>
                </a:solidFill>
                <a:latin typeface="Arial" charset="0"/>
                <a:ea typeface="+mn-ea"/>
                <a:cs typeface="Arial" charset="0"/>
              </a:rPr>
              <a:t>i</a:t>
            </a:r>
            <a:r>
              <a:rPr lang="en-GB" sz="1800" b="1" kern="1200" dirty="0" err="1" smtClean="0">
                <a:solidFill>
                  <a:srgbClr val="0070C0"/>
                </a:solidFill>
                <a:latin typeface="Arial" charset="0"/>
                <a:ea typeface="+mn-ea"/>
                <a:cs typeface="Arial" charset="0"/>
              </a:rPr>
              <a:t>SM</a:t>
            </a:r>
            <a:endParaRPr lang="en-US" b="1" dirty="0">
              <a:solidFill>
                <a:srgbClr val="0070C0"/>
              </a:solidFill>
            </a:endParaRPr>
          </a:p>
        </p:txBody>
      </p:sp>
      <p:sp>
        <p:nvSpPr>
          <p:cNvPr id="9" name="Rectangle 30"/>
          <p:cNvSpPr>
            <a:spLocks noGrp="1" noChangeArrowheads="1"/>
          </p:cNvSpPr>
          <p:nvPr userDrawn="1">
            <p:ph type="body" idx="13"/>
          </p:nvPr>
        </p:nvSpPr>
        <p:spPr>
          <a:xfrm>
            <a:off x="0" y="838200"/>
            <a:ext cx="9144000" cy="5638800"/>
          </a:xfrm>
          <a:solidFill>
            <a:srgbClr val="E5F8A0">
              <a:alpha val="36000"/>
            </a:srgbClr>
          </a:solidFill>
          <a:ln w="76200">
            <a:noFill/>
          </a:ln>
        </p:spPr>
        <p:txBody>
          <a:bodyPr lIns="216000" tIns="144000" rIns="216000" bIns="144000"/>
          <a:lstStyle>
            <a:lvl1pPr>
              <a:buNone/>
              <a:defRPr/>
            </a:lvl1pPr>
          </a:lstStyle>
          <a:p>
            <a:pPr marL="0" indent="0" eaLnBrk="1" hangingPunct="1">
              <a:spcBef>
                <a:spcPct val="0"/>
              </a:spcBef>
            </a:pPr>
            <a:endParaRPr lang="en-GB" sz="2800" dirty="0" smtClean="0">
              <a:latin typeface="Calibri" pitchFamily="34" charset="0"/>
            </a:endParaRPr>
          </a:p>
          <a:p>
            <a:pPr marL="0" indent="0" eaLnBrk="1" hangingPunct="1">
              <a:spcBef>
                <a:spcPct val="0"/>
              </a:spcBef>
            </a:pPr>
            <a:endParaRPr lang="en-GB" sz="2800" dirty="0" smtClean="0">
              <a:latin typeface="Calibri"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923F8E-FA95-4912-9FA9-03DC76FAF45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D6DB7A-DF3D-4EAF-B163-D6FDF74D985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7A1315C-4246-4343-9AE1-A0D8A4EB7EE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227881B-BA4A-4511-890B-585ABF32A53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D6B0D0B-8CF1-4A81-AC61-659E7BACF7F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135C3C-E566-4F3A-8779-3078FD2E1FE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988399-FA46-4027-8A32-D50CF2BE475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827ACEC-EEC8-411B-9610-4CE83D2F5B0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30"/>
          <p:cNvSpPr txBox="1">
            <a:spLocks noChangeArrowheads="1"/>
          </p:cNvSpPr>
          <p:nvPr/>
        </p:nvSpPr>
        <p:spPr bwMode="auto">
          <a:xfrm>
            <a:off x="0" y="990600"/>
            <a:ext cx="9144000" cy="5486400"/>
          </a:xfrm>
          <a:prstGeom prst="rect">
            <a:avLst/>
          </a:prstGeom>
          <a:solidFill>
            <a:srgbClr val="E5F8A0">
              <a:alpha val="36000"/>
            </a:srgbClr>
          </a:solidFill>
          <a:ln w="76200">
            <a:noFill/>
            <a:miter lim="800000"/>
            <a:headEnd/>
            <a:tailEnd/>
          </a:ln>
        </p:spPr>
        <p:txBody>
          <a:bodyPr vert="horz" wrap="square" lIns="216000" tIns="180000" rIns="216000" bIns="180000" numCol="1" anchor="t" anchorCtr="0" compatLnSpc="1">
            <a:prstTxWarp prst="textNoShape">
              <a:avLst/>
            </a:prstTxWarp>
          </a:bodyPr>
          <a:lstStyle/>
          <a:p>
            <a:pPr lvl="0" algn="ctr">
              <a:spcBef>
                <a:spcPts val="0"/>
              </a:spcBef>
              <a:defRPr/>
            </a:pPr>
            <a:r>
              <a:rPr lang="en-US" sz="1000" b="1" kern="0" dirty="0" smtClean="0">
                <a:latin typeface="Calibri" pitchFamily="34" charset="0"/>
                <a:cs typeface="Calibri" pitchFamily="34" charset="0"/>
              </a:rPr>
              <a:t/>
            </a:r>
            <a:br>
              <a:rPr lang="en-US" sz="1000" b="1" kern="0" dirty="0" smtClean="0">
                <a:latin typeface="Calibri" pitchFamily="34" charset="0"/>
                <a:cs typeface="Calibri" pitchFamily="34" charset="0"/>
              </a:rPr>
            </a:br>
            <a:endParaRPr lang="en-US" sz="1000" b="1" kern="0" dirty="0" smtClean="0">
              <a:latin typeface="Calibri" pitchFamily="34" charset="0"/>
              <a:cs typeface="Calibri" pitchFamily="34" charset="0"/>
            </a:endParaRPr>
          </a:p>
          <a:p>
            <a:pPr lvl="0" algn="ctr">
              <a:spcBef>
                <a:spcPts val="0"/>
              </a:spcBef>
              <a:defRPr/>
            </a:pPr>
            <a:endParaRPr lang="en-US" sz="1000" b="1" kern="0" dirty="0" smtClean="0">
              <a:solidFill>
                <a:srgbClr val="292929"/>
              </a:solidFill>
              <a:latin typeface="Calibri" pitchFamily="34" charset="0"/>
              <a:cs typeface="Calibri" pitchFamily="34" charset="0"/>
            </a:endParaRPr>
          </a:p>
          <a:p>
            <a:pPr lvl="0" algn="ctr">
              <a:spcBef>
                <a:spcPts val="0"/>
              </a:spcBef>
              <a:defRPr/>
            </a:pPr>
            <a:r>
              <a:rPr lang="en-GB" sz="3200" b="1" kern="0" dirty="0" smtClean="0">
                <a:solidFill>
                  <a:srgbClr val="292929"/>
                </a:solidFill>
                <a:latin typeface="Calibri" pitchFamily="34" charset="0"/>
                <a:cs typeface="Calibri" pitchFamily="34" charset="0"/>
              </a:rPr>
              <a:t>Teaching and Learning Practices in Secondary Mathematics: measuring teaching from teachers’ and students’ perspective</a:t>
            </a:r>
            <a:endParaRPr lang="en-US" sz="3200" b="1" kern="0" dirty="0" smtClean="0">
              <a:solidFill>
                <a:srgbClr val="292929"/>
              </a:solidFill>
              <a:latin typeface="Calibri" pitchFamily="34" charset="0"/>
              <a:cs typeface="Calibri" pitchFamily="34" charset="0"/>
            </a:endParaRPr>
          </a:p>
          <a:p>
            <a:pPr lvl="0" algn="ctr">
              <a:spcBef>
                <a:spcPts val="0"/>
              </a:spcBef>
              <a:defRPr/>
            </a:pPr>
            <a:endParaRPr lang="en-US" sz="3200" b="1" kern="0" dirty="0" smtClean="0">
              <a:solidFill>
                <a:srgbClr val="292929"/>
              </a:solidFill>
              <a:latin typeface="Calibri" pitchFamily="34" charset="0"/>
              <a:cs typeface="Calibri" pitchFamily="34" charset="0"/>
            </a:endParaRPr>
          </a:p>
          <a:p>
            <a:pPr lvl="0" algn="ctr">
              <a:spcBef>
                <a:spcPts val="0"/>
              </a:spcBef>
              <a:defRPr/>
            </a:pPr>
            <a:r>
              <a:rPr lang="en-GB" sz="2800" b="1" dirty="0" smtClean="0">
                <a:solidFill>
                  <a:srgbClr val="0070C0"/>
                </a:solidFill>
                <a:latin typeface="Calibri" pitchFamily="34" charset="0"/>
              </a:rPr>
              <a:t>Maria Pampaka, Lawrence Wo, Afroditi Kalambouka, Sophina Qasim &amp; David Swanson</a:t>
            </a:r>
            <a:endParaRPr lang="en-GB" sz="2800" b="1" dirty="0" smtClean="0">
              <a:solidFill>
                <a:srgbClr val="0070C0"/>
              </a:solidFill>
              <a:latin typeface="Calibri" pitchFamily="34" charset="0"/>
              <a:cs typeface="Calibri" pitchFamily="34" charset="0"/>
            </a:endParaRPr>
          </a:p>
          <a:p>
            <a:pPr algn="ctr"/>
            <a:endParaRPr lang="en-GB" sz="2000" b="1" dirty="0" smtClean="0">
              <a:solidFill>
                <a:srgbClr val="FF0000"/>
              </a:solidFill>
              <a:latin typeface="Calibri" pitchFamily="34" charset="0"/>
              <a:cs typeface="Calibri" pitchFamily="34" charset="0"/>
            </a:endParaRPr>
          </a:p>
          <a:p>
            <a:pPr algn="ctr"/>
            <a:r>
              <a:rPr lang="en-GB" sz="2000" b="1" dirty="0" smtClean="0">
                <a:solidFill>
                  <a:srgbClr val="FF0000"/>
                </a:solidFill>
                <a:latin typeface="Calibri" pitchFamily="34" charset="0"/>
                <a:cs typeface="Calibri" pitchFamily="34" charset="0"/>
              </a:rPr>
              <a:t>6</a:t>
            </a:r>
            <a:r>
              <a:rPr lang="en-GB" sz="2000" b="1" baseline="30000" dirty="0" smtClean="0">
                <a:solidFill>
                  <a:srgbClr val="FF0000"/>
                </a:solidFill>
                <a:latin typeface="Calibri" pitchFamily="34" charset="0"/>
                <a:cs typeface="Calibri" pitchFamily="34" charset="0"/>
              </a:rPr>
              <a:t>th</a:t>
            </a:r>
            <a:r>
              <a:rPr lang="en-GB" sz="2000" b="1" dirty="0" smtClean="0">
                <a:solidFill>
                  <a:srgbClr val="FF0000"/>
                </a:solidFill>
                <a:latin typeface="Calibri" pitchFamily="34" charset="0"/>
                <a:cs typeface="Calibri" pitchFamily="34" charset="0"/>
              </a:rPr>
              <a:t> September 2012</a:t>
            </a:r>
          </a:p>
          <a:p>
            <a:pPr algn="ctr"/>
            <a:r>
              <a:rPr lang="en-GB" sz="2000" b="1" dirty="0" smtClean="0">
                <a:solidFill>
                  <a:srgbClr val="FF0000"/>
                </a:solidFill>
                <a:latin typeface="Calibri" pitchFamily="34" charset="0"/>
                <a:cs typeface="Calibri" pitchFamily="34" charset="0"/>
              </a:rPr>
              <a:t>BERA, Manchester</a:t>
            </a:r>
          </a:p>
          <a:p>
            <a:pPr algn="ctr"/>
            <a:endParaRPr lang="en-GB" sz="2000" b="1" dirty="0" smtClean="0">
              <a:solidFill>
                <a:srgbClr val="FF0000"/>
              </a:solidFill>
              <a:latin typeface="Calibri" pitchFamily="34" charset="0"/>
              <a:cs typeface="Calibri" pitchFamily="34" charset="0"/>
            </a:endParaRPr>
          </a:p>
          <a:p>
            <a:pPr algn="ctr"/>
            <a:endParaRPr kumimoji="0" lang="en-GB" sz="2800" b="0" i="0" u="none" strike="noStrike" kern="0" cap="none" spc="0" normalizeH="0" baseline="0" noProof="0" dirty="0" smtClean="0">
              <a:ln>
                <a:noFill/>
              </a:ln>
              <a:solidFill>
                <a:schemeClr val="tx1"/>
              </a:solidFill>
              <a:effectLst/>
              <a:uLnTx/>
              <a:uFillTx/>
              <a:latin typeface="Calibri" pitchFamily="34" charset="0"/>
              <a:cs typeface="Calibri" pitchFamily="34" charset="0"/>
            </a:endParaRPr>
          </a:p>
        </p:txBody>
      </p:sp>
      <p:pic>
        <p:nvPicPr>
          <p:cNvPr id="63489" name="Picture 1"/>
          <p:cNvPicPr>
            <a:picLocks noChangeAspect="1" noChangeArrowheads="1"/>
          </p:cNvPicPr>
          <p:nvPr/>
        </p:nvPicPr>
        <p:blipFill>
          <a:blip r:embed="rId3" cstate="print"/>
          <a:srcRect b="3375"/>
          <a:stretch>
            <a:fillRect/>
          </a:stretch>
        </p:blipFill>
        <p:spPr bwMode="auto">
          <a:xfrm>
            <a:off x="0" y="0"/>
            <a:ext cx="8515350" cy="1030802"/>
          </a:xfrm>
          <a:prstGeom prst="rect">
            <a:avLst/>
          </a:prstGeom>
          <a:noFill/>
          <a:ln w="9525">
            <a:noFill/>
            <a:miter lim="800000"/>
            <a:headEnd/>
            <a:tailEnd/>
          </a:ln>
        </p:spPr>
      </p:pic>
      <p:pic>
        <p:nvPicPr>
          <p:cNvPr id="6148" name="Picture 5" descr="logomanchester"/>
          <p:cNvPicPr>
            <a:picLocks noChangeAspect="1" noChangeArrowheads="1"/>
          </p:cNvPicPr>
          <p:nvPr/>
        </p:nvPicPr>
        <p:blipFill>
          <a:blip r:embed="rId4" cstate="print"/>
          <a:srcRect/>
          <a:stretch>
            <a:fillRect/>
          </a:stretch>
        </p:blipFill>
        <p:spPr bwMode="auto">
          <a:xfrm>
            <a:off x="8154000" y="685800"/>
            <a:ext cx="990000" cy="337674"/>
          </a:xfrm>
          <a:prstGeom prst="rect">
            <a:avLst/>
          </a:prstGeom>
          <a:noFill/>
          <a:ln w="9525">
            <a:noFill/>
            <a:miter lim="800000"/>
            <a:headEnd/>
            <a:tailEnd/>
          </a:ln>
        </p:spPr>
      </p:pic>
      <p:pic>
        <p:nvPicPr>
          <p:cNvPr id="6151" name="Picture 7" descr="ESRC"/>
          <p:cNvPicPr>
            <a:picLocks noChangeAspect="1" noChangeArrowheads="1"/>
          </p:cNvPicPr>
          <p:nvPr/>
        </p:nvPicPr>
        <p:blipFill>
          <a:blip r:embed="rId5" cstate="print"/>
          <a:srcRect/>
          <a:stretch>
            <a:fillRect/>
          </a:stretch>
        </p:blipFill>
        <p:spPr bwMode="auto">
          <a:xfrm>
            <a:off x="8152790" y="0"/>
            <a:ext cx="991210" cy="713232"/>
          </a:xfrm>
          <a:prstGeom prst="rect">
            <a:avLst/>
          </a:prstGeom>
          <a:noFill/>
          <a:ln w="9525">
            <a:noFill/>
            <a:miter lim="800000"/>
            <a:headEnd/>
            <a:tailEnd/>
          </a:ln>
        </p:spPr>
      </p:pic>
      <p:pic>
        <p:nvPicPr>
          <p:cNvPr id="9" name="Picture 8"/>
          <p:cNvPicPr>
            <a:picLocks noChangeAspect="1" noChangeArrowheads="1"/>
          </p:cNvPicPr>
          <p:nvPr/>
        </p:nvPicPr>
        <p:blipFill>
          <a:blip r:embed="rId6" cstate="print"/>
          <a:srcRect l="1875" t="25641" r="23125" b="70086"/>
          <a:stretch>
            <a:fillRect/>
          </a:stretch>
        </p:blipFill>
        <p:spPr bwMode="auto">
          <a:xfrm>
            <a:off x="0" y="6477000"/>
            <a:ext cx="91440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30162"/>
            <a:ext cx="9144000" cy="639762"/>
          </a:xfrm>
          <a:solidFill>
            <a:srgbClr val="5A868C"/>
          </a:solidFill>
          <a:ln>
            <a:solidFill>
              <a:schemeClr val="accent1"/>
            </a:solidFill>
          </a:ln>
        </p:spPr>
        <p:txBody>
          <a:bodyPr/>
          <a:lstStyle/>
          <a:p>
            <a:pPr eaLnBrk="1" hangingPunct="1"/>
            <a:r>
              <a:rPr lang="en-US" sz="4000" b="1" dirty="0" smtClean="0">
                <a:solidFill>
                  <a:schemeClr val="bg1"/>
                </a:solidFill>
                <a:latin typeface="Calibri" pitchFamily="34" charset="0"/>
              </a:rPr>
              <a:t>The </a:t>
            </a:r>
            <a:r>
              <a:rPr lang="en-US" sz="4000" b="1" dirty="0" err="1" smtClean="0">
                <a:solidFill>
                  <a:schemeClr val="bg1"/>
                </a:solidFill>
                <a:latin typeface="Calibri" pitchFamily="34" charset="0"/>
              </a:rPr>
              <a:t>Teleprism</a:t>
            </a:r>
            <a:r>
              <a:rPr lang="en-US" sz="4000" b="1" dirty="0" smtClean="0">
                <a:solidFill>
                  <a:schemeClr val="bg1"/>
                </a:solidFill>
                <a:latin typeface="Calibri" pitchFamily="34" charset="0"/>
              </a:rPr>
              <a:t> survey design</a:t>
            </a:r>
          </a:p>
        </p:txBody>
      </p:sp>
      <p:sp>
        <p:nvSpPr>
          <p:cNvPr id="8195" name="Text Box 4"/>
          <p:cNvSpPr txBox="1">
            <a:spLocks noChangeArrowheads="1"/>
          </p:cNvSpPr>
          <p:nvPr/>
        </p:nvSpPr>
        <p:spPr bwMode="auto">
          <a:xfrm>
            <a:off x="533400" y="1905000"/>
            <a:ext cx="7924800" cy="4081463"/>
          </a:xfrm>
          <a:prstGeom prst="rect">
            <a:avLst/>
          </a:prstGeom>
          <a:noFill/>
          <a:ln w="9525">
            <a:noFill/>
            <a:miter lim="800000"/>
            <a:headEnd/>
            <a:tailEnd/>
          </a:ln>
        </p:spPr>
        <p:txBody>
          <a:bodyPr>
            <a:spAutoFit/>
          </a:bodyPr>
          <a:lstStyle/>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p:txBody>
      </p:sp>
      <p:pic>
        <p:nvPicPr>
          <p:cNvPr id="6" name="Picture 5"/>
          <p:cNvPicPr/>
          <p:nvPr/>
        </p:nvPicPr>
        <p:blipFill>
          <a:blip r:embed="rId3" cstate="print"/>
          <a:srcRect/>
          <a:stretch>
            <a:fillRect/>
          </a:stretch>
        </p:blipFill>
        <p:spPr bwMode="auto">
          <a:xfrm>
            <a:off x="304800" y="762001"/>
            <a:ext cx="8229600" cy="5486400"/>
          </a:xfrm>
          <a:prstGeom prst="rect">
            <a:avLst/>
          </a:prstGeom>
          <a:noFill/>
          <a:ln w="9525">
            <a:noFill/>
            <a:miter lim="800000"/>
            <a:headEnd/>
            <a:tailEnd/>
          </a:ln>
        </p:spPr>
      </p:pic>
      <p:sp>
        <p:nvSpPr>
          <p:cNvPr id="5" name="Rectangle 4"/>
          <p:cNvSpPr/>
          <p:nvPr/>
        </p:nvSpPr>
        <p:spPr>
          <a:xfrm>
            <a:off x="381000" y="609600"/>
            <a:ext cx="2286000" cy="5715000"/>
          </a:xfrm>
          <a:prstGeom prst="rect">
            <a:avLst/>
          </a:prstGeom>
          <a:noFill/>
          <a:ln w="476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idx="13"/>
          </p:nvPr>
        </p:nvSpPr>
        <p:spPr/>
        <p:txBody>
          <a:bodyPr/>
          <a:lstStyle/>
          <a:p>
            <a:endParaRPr lang="en-US" dirty="0"/>
          </a:p>
        </p:txBody>
      </p:sp>
      <p:sp>
        <p:nvSpPr>
          <p:cNvPr id="5" name="Rectangle 2"/>
          <p:cNvSpPr txBox="1">
            <a:spLocks noChangeArrowheads="1"/>
          </p:cNvSpPr>
          <p:nvPr/>
        </p:nvSpPr>
        <p:spPr bwMode="auto">
          <a:xfrm>
            <a:off x="5486400" y="-30162"/>
            <a:ext cx="3657600" cy="1096962"/>
          </a:xfrm>
          <a:prstGeom prst="rect">
            <a:avLst/>
          </a:prstGeom>
          <a:solidFill>
            <a:srgbClr val="5A868C"/>
          </a:solidFill>
          <a:ln w="9525">
            <a:solidFill>
              <a:schemeClr val="accent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noProof="0" dirty="0" smtClean="0">
                <a:ln>
                  <a:noFill/>
                </a:ln>
                <a:solidFill>
                  <a:schemeClr val="bg1"/>
                </a:solidFill>
                <a:effectLst/>
                <a:uLnTx/>
                <a:uFillTx/>
                <a:latin typeface="Calibri" pitchFamily="34" charset="0"/>
                <a:ea typeface="+mj-ea"/>
                <a:cs typeface="+mj-cs"/>
              </a:rPr>
              <a:t>Participating schools</a:t>
            </a:r>
            <a:endParaRPr kumimoji="0" lang="en-US" sz="4000" b="1" i="0" u="none" strike="noStrike" kern="0" cap="none" spc="0" normalizeH="0" baseline="0" noProof="0" dirty="0" smtClean="0">
              <a:ln>
                <a:noFill/>
              </a:ln>
              <a:solidFill>
                <a:schemeClr val="bg1"/>
              </a:solidFill>
              <a:effectLst/>
              <a:uLnTx/>
              <a:uFillTx/>
              <a:latin typeface="Calibri" pitchFamily="34" charset="0"/>
              <a:ea typeface="+mj-ea"/>
              <a:cs typeface="+mj-cs"/>
            </a:endParaRPr>
          </a:p>
        </p:txBody>
      </p:sp>
      <p:pic>
        <p:nvPicPr>
          <p:cNvPr id="7" name="Picture 6" descr="Y:\Teleprism\Reports\2012 02\fig1.png"/>
          <p:cNvPicPr/>
          <p:nvPr/>
        </p:nvPicPr>
        <p:blipFill>
          <a:blip r:embed="rId2" cstate="print"/>
          <a:srcRect/>
          <a:stretch>
            <a:fillRect/>
          </a:stretch>
        </p:blipFill>
        <p:spPr bwMode="auto">
          <a:xfrm>
            <a:off x="0" y="0"/>
            <a:ext cx="5486400" cy="6858000"/>
          </a:xfrm>
          <a:prstGeom prst="rect">
            <a:avLst/>
          </a:prstGeom>
          <a:noFill/>
          <a:ln w="9525">
            <a:noFill/>
            <a:miter lim="800000"/>
            <a:headEnd/>
            <a:tailEnd/>
          </a:ln>
        </p:spPr>
      </p:pic>
      <p:pic>
        <p:nvPicPr>
          <p:cNvPr id="5122" name="Picture 2"/>
          <p:cNvPicPr>
            <a:picLocks noChangeAspect="1" noChangeArrowheads="1"/>
          </p:cNvPicPr>
          <p:nvPr/>
        </p:nvPicPr>
        <p:blipFill>
          <a:blip r:embed="rId3" cstate="print"/>
          <a:srcRect r="54681"/>
          <a:stretch>
            <a:fillRect/>
          </a:stretch>
        </p:blipFill>
        <p:spPr bwMode="auto">
          <a:xfrm>
            <a:off x="5486400" y="1219200"/>
            <a:ext cx="3429000" cy="1981200"/>
          </a:xfrm>
          <a:prstGeom prst="rect">
            <a:avLst/>
          </a:prstGeom>
          <a:noFill/>
          <a:ln w="9525">
            <a:noFill/>
            <a:miter lim="800000"/>
            <a:headEnd/>
            <a:tailEnd/>
          </a:ln>
          <a:effec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6565" r="34608"/>
          <a:stretch/>
        </p:blipFill>
        <p:spPr bwMode="auto">
          <a:xfrm>
            <a:off x="5791200" y="3810000"/>
            <a:ext cx="2916458"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txBox="1">
            <a:spLocks noChangeArrowheads="1"/>
          </p:cNvSpPr>
          <p:nvPr/>
        </p:nvSpPr>
        <p:spPr bwMode="auto">
          <a:xfrm>
            <a:off x="5486400" y="3048000"/>
            <a:ext cx="3657600" cy="609600"/>
          </a:xfrm>
          <a:prstGeom prst="rect">
            <a:avLst/>
          </a:prstGeom>
          <a:solidFill>
            <a:srgbClr val="5A868C"/>
          </a:solidFill>
          <a:ln w="9525">
            <a:solidFill>
              <a:schemeClr val="accent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noProof="0" dirty="0" smtClean="0">
                <a:ln>
                  <a:noFill/>
                </a:ln>
                <a:solidFill>
                  <a:schemeClr val="bg1"/>
                </a:solidFill>
                <a:effectLst/>
                <a:uLnTx/>
                <a:uFillTx/>
                <a:latin typeface="Calibri" pitchFamily="34" charset="0"/>
                <a:ea typeface="+mj-ea"/>
                <a:cs typeface="+mj-cs"/>
              </a:rPr>
              <a:t>Students</a:t>
            </a:r>
            <a:endParaRPr kumimoji="0" lang="en-US" sz="4000" b="1" i="0" u="none" strike="noStrike" kern="0" cap="none" spc="0" normalizeH="0" baseline="0" noProof="0" dirty="0" smtClean="0">
              <a:ln>
                <a:noFill/>
              </a:ln>
              <a:solidFill>
                <a:schemeClr val="bg1"/>
              </a:solidFill>
              <a:effectLst/>
              <a:uLnTx/>
              <a:uFillTx/>
              <a:latin typeface="Calibri" pitchFamily="34" charset="0"/>
              <a:ea typeface="+mj-ea"/>
              <a:cs typeface="+mj-cs"/>
            </a:endParaRPr>
          </a:p>
        </p:txBody>
      </p:sp>
    </p:spTree>
    <p:extLst>
      <p:ext uri="{BB962C8B-B14F-4D97-AF65-F5344CB8AC3E}">
        <p14:creationId xmlns:p14="http://schemas.microsoft.com/office/powerpoint/2010/main" val="361395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idx="13"/>
          </p:nvPr>
        </p:nvSpPr>
        <p:spPr/>
        <p:txBody>
          <a:bodyPr/>
          <a:lstStyle/>
          <a:p>
            <a:endParaRPr lang="en-US"/>
          </a:p>
        </p:txBody>
      </p:sp>
      <p:sp>
        <p:nvSpPr>
          <p:cNvPr id="5" name="Rectangle 2"/>
          <p:cNvSpPr txBox="1">
            <a:spLocks noChangeArrowheads="1"/>
          </p:cNvSpPr>
          <p:nvPr/>
        </p:nvSpPr>
        <p:spPr bwMode="auto">
          <a:xfrm>
            <a:off x="0" y="-30162"/>
            <a:ext cx="9144000" cy="868362"/>
          </a:xfrm>
          <a:prstGeom prst="rect">
            <a:avLst/>
          </a:prstGeom>
          <a:solidFill>
            <a:srgbClr val="5A868C"/>
          </a:solidFill>
          <a:ln w="9525">
            <a:solidFill>
              <a:schemeClr val="accent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chemeClr val="bg1"/>
                </a:solidFill>
                <a:effectLst/>
                <a:uLnTx/>
                <a:uFillTx/>
                <a:latin typeface="Calibri" pitchFamily="34" charset="0"/>
                <a:ea typeface="+mj-ea"/>
                <a:cs typeface="+mj-cs"/>
              </a:rPr>
              <a:t>Analytical/Methodological</a:t>
            </a:r>
            <a:r>
              <a:rPr kumimoji="0" lang="en-US" sz="4000" b="1" i="0" u="none" strike="noStrike" kern="0" cap="none" spc="0" normalizeH="0" noProof="0" dirty="0" smtClean="0">
                <a:ln>
                  <a:noFill/>
                </a:ln>
                <a:solidFill>
                  <a:schemeClr val="bg1"/>
                </a:solidFill>
                <a:effectLst/>
                <a:uLnTx/>
                <a:uFillTx/>
                <a:latin typeface="Calibri" pitchFamily="34" charset="0"/>
                <a:ea typeface="+mj-ea"/>
                <a:cs typeface="+mj-cs"/>
              </a:rPr>
              <a:t> Framework</a:t>
            </a:r>
            <a:endParaRPr kumimoji="0" lang="en-US" sz="4000" b="1" i="0" u="none" strike="noStrike" kern="0" cap="none" spc="0" normalizeH="0" baseline="0" noProof="0" dirty="0" smtClean="0">
              <a:ln>
                <a:noFill/>
              </a:ln>
              <a:solidFill>
                <a:schemeClr val="bg1"/>
              </a:solidFill>
              <a:effectLst/>
              <a:uLnTx/>
              <a:uFillTx/>
              <a:latin typeface="Calibri" pitchFamily="34" charset="0"/>
              <a:ea typeface="+mj-ea"/>
              <a:cs typeface="+mj-cs"/>
            </a:endParaRPr>
          </a:p>
        </p:txBody>
      </p:sp>
      <p:pic>
        <p:nvPicPr>
          <p:cNvPr id="6" name="Picture 5"/>
          <p:cNvPicPr/>
          <p:nvPr/>
        </p:nvPicPr>
        <p:blipFill>
          <a:blip r:embed="rId2" cstate="print"/>
          <a:srcRect/>
          <a:stretch>
            <a:fillRect/>
          </a:stretch>
        </p:blipFill>
        <p:spPr bwMode="auto">
          <a:xfrm>
            <a:off x="1066800" y="1371600"/>
            <a:ext cx="6934200" cy="4495800"/>
          </a:xfrm>
          <a:prstGeom prst="rect">
            <a:avLst/>
          </a:prstGeom>
          <a:noFill/>
          <a:ln w="9525">
            <a:noFill/>
            <a:miter lim="800000"/>
            <a:headEnd/>
            <a:tailEnd/>
          </a:ln>
        </p:spPr>
      </p:pic>
      <p:sp>
        <p:nvSpPr>
          <p:cNvPr id="7" name="Rectangle 6"/>
          <p:cNvSpPr>
            <a:spLocks noChangeArrowheads="1"/>
          </p:cNvSpPr>
          <p:nvPr/>
        </p:nvSpPr>
        <p:spPr bwMode="auto">
          <a:xfrm>
            <a:off x="2590800" y="1295400"/>
            <a:ext cx="3886200" cy="1524000"/>
          </a:xfrm>
          <a:prstGeom prst="rect">
            <a:avLst/>
          </a:prstGeom>
          <a:noFill/>
          <a:ln w="38100">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3"/>
          </p:nvPr>
        </p:nvSpPr>
        <p:spPr>
          <a:xfrm>
            <a:off x="0" y="838200"/>
            <a:ext cx="9144000" cy="5638800"/>
          </a:xfrm>
        </p:spPr>
        <p:txBody>
          <a:bodyPr/>
          <a:lstStyle/>
          <a:p>
            <a:endParaRPr lang="en-US" dirty="0"/>
          </a:p>
        </p:txBody>
      </p:sp>
      <p:sp>
        <p:nvSpPr>
          <p:cNvPr id="6" name="Rectangle 2"/>
          <p:cNvSpPr txBox="1">
            <a:spLocks noChangeArrowheads="1"/>
          </p:cNvSpPr>
          <p:nvPr/>
        </p:nvSpPr>
        <p:spPr bwMode="auto">
          <a:xfrm>
            <a:off x="0" y="-30162"/>
            <a:ext cx="9144000" cy="868362"/>
          </a:xfrm>
          <a:prstGeom prst="rect">
            <a:avLst/>
          </a:prstGeom>
          <a:solidFill>
            <a:srgbClr val="5A868C"/>
          </a:solidFill>
          <a:ln w="9525">
            <a:solidFill>
              <a:schemeClr val="accent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chemeClr val="bg1"/>
                </a:solidFill>
                <a:effectLst/>
                <a:uLnTx/>
                <a:uFillTx/>
                <a:latin typeface="Calibri" pitchFamily="34" charset="0"/>
                <a:ea typeface="+mj-ea"/>
                <a:cs typeface="+mj-cs"/>
              </a:rPr>
              <a:t>The Student</a:t>
            </a:r>
            <a:r>
              <a:rPr kumimoji="0" lang="en-US" sz="4000" b="1" i="0" u="none" strike="noStrike" kern="0" cap="none" spc="0" normalizeH="0" noProof="0" dirty="0" smtClean="0">
                <a:ln>
                  <a:noFill/>
                </a:ln>
                <a:solidFill>
                  <a:schemeClr val="bg1"/>
                </a:solidFill>
                <a:effectLst/>
                <a:uLnTx/>
                <a:uFillTx/>
                <a:latin typeface="Calibri" pitchFamily="34" charset="0"/>
                <a:ea typeface="+mj-ea"/>
                <a:cs typeface="+mj-cs"/>
              </a:rPr>
              <a:t> Survey Development</a:t>
            </a:r>
            <a:endParaRPr kumimoji="0" lang="en-US" sz="4000" b="1" i="0" u="none" strike="noStrike" kern="0" cap="none" spc="0" normalizeH="0" baseline="0" noProof="0" dirty="0" smtClean="0">
              <a:ln>
                <a:noFill/>
              </a:ln>
              <a:solidFill>
                <a:schemeClr val="bg1"/>
              </a:solidFill>
              <a:effectLst/>
              <a:uLnTx/>
              <a:uFillTx/>
              <a:latin typeface="Calibri" pitchFamily="34" charset="0"/>
              <a:ea typeface="+mj-ea"/>
              <a:cs typeface="+mj-cs"/>
            </a:endParaRPr>
          </a:p>
        </p:txBody>
      </p:sp>
      <p:sp>
        <p:nvSpPr>
          <p:cNvPr id="3" name="Content Placeholder 2"/>
          <p:cNvSpPr>
            <a:spLocks noGrp="1"/>
          </p:cNvSpPr>
          <p:nvPr>
            <p:ph idx="1"/>
          </p:nvPr>
        </p:nvSpPr>
        <p:spPr>
          <a:xfrm>
            <a:off x="457200" y="990600"/>
            <a:ext cx="8229600" cy="5211763"/>
          </a:xfrm>
        </p:spPr>
        <p:txBody>
          <a:bodyPr/>
          <a:lstStyle/>
          <a:p>
            <a:pPr>
              <a:buNone/>
            </a:pPr>
            <a:r>
              <a:rPr lang="en-GB" b="1" dirty="0" smtClean="0"/>
              <a:t>Different Sections:</a:t>
            </a:r>
          </a:p>
          <a:p>
            <a:r>
              <a:rPr lang="en-GB" dirty="0" smtClean="0"/>
              <a:t>Background Information</a:t>
            </a:r>
          </a:p>
          <a:p>
            <a:r>
              <a:rPr lang="en-GB" dirty="0" smtClean="0"/>
              <a:t>Attitudes/Dispositions to Maths</a:t>
            </a:r>
          </a:p>
          <a:p>
            <a:r>
              <a:rPr lang="en-GB" dirty="0" smtClean="0"/>
              <a:t>Aspirations/Future Choices</a:t>
            </a:r>
          </a:p>
          <a:p>
            <a:r>
              <a:rPr lang="en-GB" dirty="0" smtClean="0"/>
              <a:t>Perception of Maths Teaching</a:t>
            </a:r>
          </a:p>
          <a:p>
            <a:r>
              <a:rPr lang="en-GB" dirty="0" smtClean="0"/>
              <a:t>Maths Self-efficacy (confidence)</a:t>
            </a:r>
          </a:p>
          <a:p>
            <a:pPr>
              <a:buNone/>
            </a:pPr>
            <a:r>
              <a:rPr lang="en-GB" dirty="0" smtClean="0"/>
              <a:t>Build on previous (</a:t>
            </a:r>
            <a:r>
              <a:rPr lang="en-GB" dirty="0" err="1" smtClean="0"/>
              <a:t>TransMaths</a:t>
            </a:r>
            <a:r>
              <a:rPr lang="en-GB" dirty="0" smtClean="0"/>
              <a:t>) surveys and broader relevant literature</a:t>
            </a:r>
          </a:p>
        </p:txBody>
      </p:sp>
      <p:sp>
        <p:nvSpPr>
          <p:cNvPr id="7" name="Rectangle 10"/>
          <p:cNvSpPr>
            <a:spLocks noChangeArrowheads="1"/>
          </p:cNvSpPr>
          <p:nvPr/>
        </p:nvSpPr>
        <p:spPr bwMode="auto">
          <a:xfrm>
            <a:off x="457200" y="3352800"/>
            <a:ext cx="5867400" cy="609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500"/>
                                        <p:tgtEl>
                                          <p:spTgt spid="3">
                                            <p:txEl>
                                              <p:pRg st="2" end="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ox(in)">
                                      <p:cBhvr>
                                        <p:cTn id="16" dur="500"/>
                                        <p:tgtEl>
                                          <p:spTgt spid="3">
                                            <p:txEl>
                                              <p:pRg st="3" end="3"/>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ox(in)">
                                      <p:cBhvr>
                                        <p:cTn id="19" dur="500"/>
                                        <p:tgtEl>
                                          <p:spTgt spid="3">
                                            <p:txEl>
                                              <p:pRg st="4" end="4"/>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ox(i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amond(in)">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idx="13"/>
          </p:nvPr>
        </p:nvSpPr>
        <p:spPr/>
        <p:txBody>
          <a:bodyPr/>
          <a:lstStyle/>
          <a:p>
            <a:endParaRPr lang="en-US" dirty="0"/>
          </a:p>
        </p:txBody>
      </p:sp>
      <p:pic>
        <p:nvPicPr>
          <p:cNvPr id="6" name="Picture 5" descr="groeningcartoon1.jpg"/>
          <p:cNvPicPr>
            <a:picLocks noChangeAspect="1"/>
          </p:cNvPicPr>
          <p:nvPr/>
        </p:nvPicPr>
        <p:blipFill>
          <a:blip r:embed="rId2" cstate="print"/>
          <a:stretch>
            <a:fillRect/>
          </a:stretch>
        </p:blipFill>
        <p:spPr>
          <a:xfrm>
            <a:off x="1295400" y="1350036"/>
            <a:ext cx="6934200" cy="5203164"/>
          </a:xfrm>
          <a:prstGeom prst="rect">
            <a:avLst/>
          </a:prstGeom>
        </p:spPr>
      </p:pic>
      <p:sp>
        <p:nvSpPr>
          <p:cNvPr id="7" name="Rectangle 2"/>
          <p:cNvSpPr txBox="1">
            <a:spLocks noChangeArrowheads="1"/>
          </p:cNvSpPr>
          <p:nvPr/>
        </p:nvSpPr>
        <p:spPr bwMode="auto">
          <a:xfrm>
            <a:off x="0" y="0"/>
            <a:ext cx="9144000" cy="1219200"/>
          </a:xfrm>
          <a:prstGeom prst="rect">
            <a:avLst/>
          </a:prstGeom>
          <a:solidFill>
            <a:srgbClr val="5A868C"/>
          </a:solidFill>
          <a:ln w="9525">
            <a:solidFill>
              <a:schemeClr val="accent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chemeClr val="bg1"/>
                </a:solidFill>
                <a:effectLst/>
                <a:uLnTx/>
                <a:uFillTx/>
                <a:latin typeface="Calibri" pitchFamily="34" charset="0"/>
                <a:ea typeface="+mj-ea"/>
                <a:cs typeface="+mj-cs"/>
              </a:rPr>
              <a:t>Capturing</a:t>
            </a:r>
            <a:r>
              <a:rPr kumimoji="0" lang="en-US" sz="4000" b="1" i="0" u="none" strike="noStrike" kern="0" cap="none" spc="0" normalizeH="0" noProof="0" dirty="0" smtClean="0">
                <a:ln>
                  <a:noFill/>
                </a:ln>
                <a:solidFill>
                  <a:schemeClr val="bg1"/>
                </a:solidFill>
                <a:effectLst/>
                <a:uLnTx/>
                <a:uFillTx/>
                <a:latin typeface="Calibri" pitchFamily="34" charset="0"/>
                <a:ea typeface="+mj-ea"/>
                <a:cs typeface="+mj-cs"/>
              </a:rPr>
              <a:t> what’s happening during </a:t>
            </a:r>
            <a:r>
              <a:rPr kumimoji="0" lang="en-US" sz="4000" b="1" i="0" u="none" strike="noStrike" kern="0" cap="none" spc="0" normalizeH="0" noProof="0" dirty="0" err="1" smtClean="0">
                <a:ln>
                  <a:noFill/>
                </a:ln>
                <a:solidFill>
                  <a:schemeClr val="bg1"/>
                </a:solidFill>
                <a:effectLst/>
                <a:uLnTx/>
                <a:uFillTx/>
                <a:latin typeface="Calibri" pitchFamily="34" charset="0"/>
                <a:ea typeface="+mj-ea"/>
                <a:cs typeface="+mj-cs"/>
              </a:rPr>
              <a:t>maths</a:t>
            </a:r>
            <a:r>
              <a:rPr kumimoji="0" lang="en-US" sz="4000" b="1" i="0" u="none" strike="noStrike" kern="0" cap="none" spc="0" normalizeH="0" noProof="0" dirty="0" smtClean="0">
                <a:ln>
                  <a:noFill/>
                </a:ln>
                <a:solidFill>
                  <a:schemeClr val="bg1"/>
                </a:solidFill>
                <a:effectLst/>
                <a:uLnTx/>
                <a:uFillTx/>
                <a:latin typeface="Calibri" pitchFamily="34" charset="0"/>
                <a:ea typeface="+mj-ea"/>
                <a:cs typeface="+mj-cs"/>
              </a:rPr>
              <a:t> lessons</a:t>
            </a:r>
            <a:endParaRPr kumimoji="0" lang="en-US" sz="4000" b="1" i="0" u="none" strike="noStrike" kern="0" cap="none" spc="0" normalizeH="0" baseline="0" noProof="0" dirty="0" smtClean="0">
              <a:ln>
                <a:noFill/>
              </a:ln>
              <a:solidFill>
                <a:schemeClr val="bg1"/>
              </a:solidFill>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3"/>
          </p:nvPr>
        </p:nvSpPr>
        <p:spPr>
          <a:xfrm>
            <a:off x="0" y="838200"/>
            <a:ext cx="9144000" cy="5638800"/>
          </a:xfrm>
        </p:spPr>
        <p:txBody>
          <a:bodyPr/>
          <a:lstStyle/>
          <a:p>
            <a:r>
              <a:rPr lang="en-GB" dirty="0" smtClean="0">
                <a:latin typeface="Calibri" pitchFamily="34" charset="0"/>
              </a:rPr>
              <a:t>26 items </a:t>
            </a:r>
            <a:endParaRPr lang="en-US" dirty="0">
              <a:latin typeface="Calibri" pitchFamily="34" charset="0"/>
            </a:endParaRPr>
          </a:p>
        </p:txBody>
      </p:sp>
      <p:sp>
        <p:nvSpPr>
          <p:cNvPr id="6" name="Rectangle 2"/>
          <p:cNvSpPr txBox="1">
            <a:spLocks noChangeArrowheads="1"/>
          </p:cNvSpPr>
          <p:nvPr/>
        </p:nvSpPr>
        <p:spPr bwMode="auto">
          <a:xfrm>
            <a:off x="0" y="-30162"/>
            <a:ext cx="9144000" cy="868362"/>
          </a:xfrm>
          <a:prstGeom prst="rect">
            <a:avLst/>
          </a:prstGeom>
          <a:solidFill>
            <a:srgbClr val="5A868C"/>
          </a:solidFill>
          <a:ln w="9525">
            <a:solidFill>
              <a:schemeClr val="accent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chemeClr val="bg1"/>
                </a:solidFill>
                <a:effectLst/>
                <a:uLnTx/>
                <a:uFillTx/>
                <a:latin typeface="Calibri" pitchFamily="34" charset="0"/>
                <a:ea typeface="+mj-ea"/>
                <a:cs typeface="+mj-cs"/>
              </a:rPr>
              <a:t>How is </a:t>
            </a:r>
            <a:r>
              <a:rPr kumimoji="0" lang="en-US" sz="4000" b="1" i="0" u="none" strike="noStrike" kern="0" cap="none" spc="0" normalizeH="0" baseline="0" noProof="0" dirty="0" err="1" smtClean="0">
                <a:ln>
                  <a:noFill/>
                </a:ln>
                <a:solidFill>
                  <a:schemeClr val="bg1"/>
                </a:solidFill>
                <a:effectLst/>
                <a:uLnTx/>
                <a:uFillTx/>
                <a:latin typeface="Calibri" pitchFamily="34" charset="0"/>
                <a:ea typeface="+mj-ea"/>
                <a:cs typeface="+mj-cs"/>
              </a:rPr>
              <a:t>maths</a:t>
            </a:r>
            <a:r>
              <a:rPr kumimoji="0" lang="en-US" sz="4000" b="1" i="0" u="none" strike="noStrike" kern="0" cap="none" spc="0" normalizeH="0" baseline="0" noProof="0" dirty="0" smtClean="0">
                <a:ln>
                  <a:noFill/>
                </a:ln>
                <a:solidFill>
                  <a:schemeClr val="bg1"/>
                </a:solidFill>
                <a:effectLst/>
                <a:uLnTx/>
                <a:uFillTx/>
                <a:latin typeface="Calibri" pitchFamily="34" charset="0"/>
                <a:ea typeface="+mj-ea"/>
                <a:cs typeface="+mj-cs"/>
              </a:rPr>
              <a:t> taught this year?</a:t>
            </a:r>
          </a:p>
        </p:txBody>
      </p:sp>
      <p:pic>
        <p:nvPicPr>
          <p:cNvPr id="10" name="Content Placeholder 9"/>
          <p:cNvPicPr>
            <a:picLocks noGrp="1"/>
          </p:cNvPicPr>
          <p:nvPr>
            <p:ph idx="1"/>
          </p:nvPr>
        </p:nvPicPr>
        <p:blipFill rotWithShape="1">
          <a:blip r:embed="rId2" cstate="print"/>
          <a:srcRect t="9614" b="36788"/>
          <a:stretch/>
        </p:blipFill>
        <p:spPr bwMode="auto">
          <a:xfrm>
            <a:off x="533400" y="1600200"/>
            <a:ext cx="8001000" cy="4576914"/>
          </a:xfrm>
          <a:prstGeom prst="rect">
            <a:avLst/>
          </a:prstGeom>
          <a:solidFill>
            <a:schemeClr val="bg1"/>
          </a:solid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3"/>
          </p:nvPr>
        </p:nvSpPr>
        <p:spPr>
          <a:xfrm>
            <a:off x="0" y="838200"/>
            <a:ext cx="9144000" cy="5638800"/>
          </a:xfrm>
        </p:spPr>
        <p:txBody>
          <a:bodyPr/>
          <a:lstStyle/>
          <a:p>
            <a:r>
              <a:rPr lang="en-GB" dirty="0" smtClean="0">
                <a:latin typeface="Calibri" pitchFamily="34" charset="0"/>
              </a:rPr>
              <a:t>30 items </a:t>
            </a:r>
            <a:endParaRPr lang="en-US" dirty="0">
              <a:latin typeface="Calibri" pitchFamily="34" charset="0"/>
            </a:endParaRPr>
          </a:p>
        </p:txBody>
      </p:sp>
      <p:sp>
        <p:nvSpPr>
          <p:cNvPr id="6" name="Rectangle 2"/>
          <p:cNvSpPr txBox="1">
            <a:spLocks noChangeArrowheads="1"/>
          </p:cNvSpPr>
          <p:nvPr/>
        </p:nvSpPr>
        <p:spPr bwMode="auto">
          <a:xfrm>
            <a:off x="0" y="-30162"/>
            <a:ext cx="9144000" cy="868362"/>
          </a:xfrm>
          <a:prstGeom prst="rect">
            <a:avLst/>
          </a:prstGeom>
          <a:solidFill>
            <a:srgbClr val="5A868C"/>
          </a:solidFill>
          <a:ln w="9525">
            <a:solidFill>
              <a:schemeClr val="accent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chemeClr val="bg1"/>
                </a:solidFill>
                <a:effectLst/>
                <a:uLnTx/>
                <a:uFillTx/>
                <a:latin typeface="Calibri" pitchFamily="34" charset="0"/>
                <a:ea typeface="+mj-ea"/>
                <a:cs typeface="+mj-cs"/>
              </a:rPr>
              <a:t>The teacher instrument</a:t>
            </a:r>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t="43223" r="3768" b="4025"/>
          <a:stretch/>
        </p:blipFill>
        <p:spPr bwMode="auto">
          <a:xfrm>
            <a:off x="609600" y="1447800"/>
            <a:ext cx="8001000" cy="4800600"/>
          </a:xfrm>
          <a:prstGeom prst="rect">
            <a:avLst/>
          </a:prstGeom>
          <a:solidFill>
            <a:schemeClr val="bg1"/>
          </a:solidFill>
          <a:ln>
            <a:solidFill>
              <a:schemeClr val="accent1"/>
            </a:solid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idx="13"/>
          </p:nvPr>
        </p:nvSpPr>
        <p:spPr/>
        <p:txBody>
          <a:bodyPr/>
          <a:lstStyle/>
          <a:p>
            <a:endParaRPr lang="en-US"/>
          </a:p>
        </p:txBody>
      </p:sp>
      <p:sp>
        <p:nvSpPr>
          <p:cNvPr id="5" name="Rectangle 2"/>
          <p:cNvSpPr txBox="1">
            <a:spLocks noChangeArrowheads="1"/>
          </p:cNvSpPr>
          <p:nvPr/>
        </p:nvSpPr>
        <p:spPr bwMode="auto">
          <a:xfrm>
            <a:off x="0" y="-30162"/>
            <a:ext cx="9144000" cy="868362"/>
          </a:xfrm>
          <a:prstGeom prst="rect">
            <a:avLst/>
          </a:prstGeom>
          <a:solidFill>
            <a:srgbClr val="5A868C"/>
          </a:solidFill>
          <a:ln w="9525">
            <a:solidFill>
              <a:schemeClr val="accent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chemeClr val="bg1"/>
                </a:solidFill>
                <a:effectLst/>
                <a:uLnTx/>
                <a:uFillTx/>
                <a:latin typeface="Calibri" pitchFamily="34" charset="0"/>
                <a:ea typeface="+mj-ea"/>
                <a:cs typeface="+mj-cs"/>
              </a:rPr>
              <a:t>Measures</a:t>
            </a:r>
            <a:r>
              <a:rPr kumimoji="0" lang="en-US" sz="4000" b="1" i="0" u="none" strike="noStrike" kern="0" cap="none" spc="0" normalizeH="0" noProof="0" dirty="0" smtClean="0">
                <a:ln>
                  <a:noFill/>
                </a:ln>
                <a:solidFill>
                  <a:schemeClr val="bg1"/>
                </a:solidFill>
                <a:effectLst/>
                <a:uLnTx/>
                <a:uFillTx/>
                <a:latin typeface="Calibri" pitchFamily="34" charset="0"/>
                <a:ea typeface="+mj-ea"/>
                <a:cs typeface="+mj-cs"/>
              </a:rPr>
              <a:t> Validation</a:t>
            </a:r>
            <a:endParaRPr kumimoji="0" lang="en-US" sz="4000" b="1" i="0" u="none" strike="noStrike" kern="0" cap="none" spc="0" normalizeH="0" baseline="0" noProof="0" dirty="0" smtClean="0">
              <a:ln>
                <a:noFill/>
              </a:ln>
              <a:solidFill>
                <a:schemeClr val="bg1"/>
              </a:solidFill>
              <a:effectLst/>
              <a:uLnTx/>
              <a:uFillTx/>
              <a:latin typeface="Calibri" pitchFamily="34" charset="0"/>
              <a:ea typeface="+mj-ea"/>
              <a:cs typeface="+mj-cs"/>
            </a:endParaRPr>
          </a:p>
        </p:txBody>
      </p:sp>
      <p:pic>
        <p:nvPicPr>
          <p:cNvPr id="6" name="Picture 5"/>
          <p:cNvPicPr/>
          <p:nvPr/>
        </p:nvPicPr>
        <p:blipFill>
          <a:blip r:embed="rId2" cstate="print"/>
          <a:srcRect/>
          <a:stretch>
            <a:fillRect/>
          </a:stretch>
        </p:blipFill>
        <p:spPr bwMode="auto">
          <a:xfrm>
            <a:off x="1066800" y="1371600"/>
            <a:ext cx="6934200" cy="4495800"/>
          </a:xfrm>
          <a:prstGeom prst="rect">
            <a:avLst/>
          </a:prstGeom>
          <a:noFill/>
          <a:ln w="9525">
            <a:noFill/>
            <a:miter lim="800000"/>
            <a:headEnd/>
            <a:tailEnd/>
          </a:ln>
        </p:spPr>
      </p:pic>
      <p:sp>
        <p:nvSpPr>
          <p:cNvPr id="7" name="Rectangle 6"/>
          <p:cNvSpPr>
            <a:spLocks noChangeArrowheads="1"/>
          </p:cNvSpPr>
          <p:nvPr/>
        </p:nvSpPr>
        <p:spPr bwMode="auto">
          <a:xfrm>
            <a:off x="4343400" y="2895600"/>
            <a:ext cx="3810000" cy="1524000"/>
          </a:xfrm>
          <a:prstGeom prst="rect">
            <a:avLst/>
          </a:prstGeom>
          <a:noFill/>
          <a:ln w="38100">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idx="13"/>
          </p:nvPr>
        </p:nvSpPr>
        <p:spPr/>
        <p:txBody>
          <a:bodyPr/>
          <a:lstStyle/>
          <a:p>
            <a:pPr marL="742950" indent="-285750">
              <a:lnSpc>
                <a:spcPct val="80000"/>
              </a:lnSpc>
            </a:pPr>
            <a:endParaRPr lang="en-GB" sz="2800" dirty="0" smtClean="0">
              <a:latin typeface="Calibri" pitchFamily="34" charset="0"/>
            </a:endParaRPr>
          </a:p>
          <a:p>
            <a:pPr marL="742950" indent="-285750">
              <a:lnSpc>
                <a:spcPct val="80000"/>
              </a:lnSpc>
            </a:pPr>
            <a:r>
              <a:rPr lang="en-GB" sz="2800" dirty="0" smtClean="0">
                <a:latin typeface="Calibri" pitchFamily="34" charset="0"/>
              </a:rPr>
              <a:t>‘Theoretically’: </a:t>
            </a:r>
            <a:r>
              <a:rPr lang="en-GB" sz="2800" dirty="0" err="1" smtClean="0">
                <a:latin typeface="Calibri" pitchFamily="34" charset="0"/>
              </a:rPr>
              <a:t>Rasch</a:t>
            </a:r>
            <a:r>
              <a:rPr lang="en-GB" sz="2800" dirty="0" smtClean="0">
                <a:latin typeface="Calibri" pitchFamily="34" charset="0"/>
              </a:rPr>
              <a:t> Analysis</a:t>
            </a:r>
          </a:p>
          <a:p>
            <a:pPr lvl="1">
              <a:lnSpc>
                <a:spcPct val="80000"/>
              </a:lnSpc>
            </a:pPr>
            <a:r>
              <a:rPr lang="en-GB" dirty="0" smtClean="0">
                <a:latin typeface="Calibri" pitchFamily="34" charset="0"/>
                <a:ea typeface="+mn-ea"/>
              </a:rPr>
              <a:t> Partial Credit Model</a:t>
            </a:r>
          </a:p>
          <a:p>
            <a:pPr lvl="1">
              <a:lnSpc>
                <a:spcPct val="80000"/>
              </a:lnSpc>
            </a:pPr>
            <a:r>
              <a:rPr lang="en-GB" dirty="0" smtClean="0">
                <a:latin typeface="Calibri" pitchFamily="34" charset="0"/>
                <a:ea typeface="+mn-ea"/>
              </a:rPr>
              <a:t> Rating Scale Model</a:t>
            </a:r>
          </a:p>
          <a:p>
            <a:pPr lvl="1">
              <a:lnSpc>
                <a:spcPct val="80000"/>
              </a:lnSpc>
            </a:pPr>
            <a:endParaRPr lang="en-GB" dirty="0" smtClean="0">
              <a:latin typeface="Calibri" pitchFamily="34" charset="0"/>
              <a:ea typeface="+mn-ea"/>
            </a:endParaRPr>
          </a:p>
          <a:p>
            <a:pPr marL="742950" indent="-285750">
              <a:lnSpc>
                <a:spcPct val="80000"/>
              </a:lnSpc>
            </a:pPr>
            <a:r>
              <a:rPr lang="en-GB" sz="2800" dirty="0" smtClean="0">
                <a:latin typeface="Calibri" pitchFamily="34" charset="0"/>
              </a:rPr>
              <a:t>‘In practice’ – the tools:</a:t>
            </a:r>
          </a:p>
          <a:p>
            <a:pPr lvl="1">
              <a:lnSpc>
                <a:spcPct val="80000"/>
              </a:lnSpc>
            </a:pPr>
            <a:r>
              <a:rPr lang="en-GB" dirty="0" smtClean="0">
                <a:latin typeface="Calibri" pitchFamily="34" charset="0"/>
                <a:ea typeface="+mn-ea"/>
              </a:rPr>
              <a:t>FACETS, Quest  and </a:t>
            </a:r>
            <a:r>
              <a:rPr lang="en-GB" dirty="0" err="1" smtClean="0">
                <a:latin typeface="Calibri" pitchFamily="34" charset="0"/>
                <a:ea typeface="+mn-ea"/>
              </a:rPr>
              <a:t>Winsteps</a:t>
            </a:r>
            <a:r>
              <a:rPr lang="en-GB" dirty="0" smtClean="0">
                <a:latin typeface="Calibri" pitchFamily="34" charset="0"/>
                <a:ea typeface="+mn-ea"/>
              </a:rPr>
              <a:t> software</a:t>
            </a:r>
          </a:p>
          <a:p>
            <a:pPr lvl="1">
              <a:lnSpc>
                <a:spcPct val="80000"/>
              </a:lnSpc>
              <a:buNone/>
            </a:pPr>
            <a:endParaRPr lang="en-GB" dirty="0" smtClean="0">
              <a:latin typeface="Calibri" pitchFamily="34" charset="0"/>
              <a:ea typeface="+mn-ea"/>
            </a:endParaRPr>
          </a:p>
          <a:p>
            <a:pPr marL="742950" indent="-285750">
              <a:lnSpc>
                <a:spcPct val="80000"/>
              </a:lnSpc>
            </a:pPr>
            <a:r>
              <a:rPr lang="en-GB" sz="2800" dirty="0" smtClean="0">
                <a:latin typeface="Calibri" pitchFamily="34" charset="0"/>
              </a:rPr>
              <a:t>Interpreting Results:</a:t>
            </a:r>
          </a:p>
          <a:p>
            <a:pPr lvl="1">
              <a:lnSpc>
                <a:spcPct val="80000"/>
              </a:lnSpc>
            </a:pPr>
            <a:r>
              <a:rPr lang="en-GB" dirty="0" smtClean="0">
                <a:latin typeface="Calibri" pitchFamily="34" charset="0"/>
                <a:ea typeface="+mn-ea"/>
              </a:rPr>
              <a:t>Fit Statistics (to ensure </a:t>
            </a:r>
            <a:r>
              <a:rPr lang="en-GB" dirty="0" err="1" smtClean="0">
                <a:latin typeface="Calibri" pitchFamily="34" charset="0"/>
                <a:ea typeface="+mn-ea"/>
              </a:rPr>
              <a:t>unidimensional</a:t>
            </a:r>
            <a:r>
              <a:rPr lang="en-GB" dirty="0" smtClean="0">
                <a:latin typeface="Calibri" pitchFamily="34" charset="0"/>
                <a:ea typeface="+mn-ea"/>
              </a:rPr>
              <a:t> measures)</a:t>
            </a:r>
          </a:p>
          <a:p>
            <a:pPr lvl="1">
              <a:lnSpc>
                <a:spcPct val="80000"/>
              </a:lnSpc>
            </a:pPr>
            <a:r>
              <a:rPr lang="en-GB" dirty="0" smtClean="0">
                <a:latin typeface="Calibri" pitchFamily="34" charset="0"/>
                <a:ea typeface="+mn-ea"/>
              </a:rPr>
              <a:t>Differential Item Functioning for ‘subject’ groups</a:t>
            </a:r>
          </a:p>
          <a:p>
            <a:pPr lvl="1">
              <a:lnSpc>
                <a:spcPct val="80000"/>
              </a:lnSpc>
            </a:pPr>
            <a:r>
              <a:rPr lang="en-GB" dirty="0" smtClean="0">
                <a:latin typeface="Calibri" pitchFamily="34" charset="0"/>
                <a:ea typeface="+mn-ea"/>
              </a:rPr>
              <a:t>Person-Item maps for hierarchy</a:t>
            </a:r>
            <a:endParaRPr lang="en-US" dirty="0" smtClean="0">
              <a:latin typeface="Calibri" pitchFamily="34" charset="0"/>
              <a:ea typeface="+mn-ea"/>
            </a:endParaRPr>
          </a:p>
          <a:p>
            <a:endParaRPr lang="en-US" dirty="0"/>
          </a:p>
        </p:txBody>
      </p:sp>
      <p:sp>
        <p:nvSpPr>
          <p:cNvPr id="5" name="Rectangle 2"/>
          <p:cNvSpPr txBox="1">
            <a:spLocks noChangeArrowheads="1"/>
          </p:cNvSpPr>
          <p:nvPr/>
        </p:nvSpPr>
        <p:spPr bwMode="auto">
          <a:xfrm>
            <a:off x="0" y="-30162"/>
            <a:ext cx="9144000" cy="868362"/>
          </a:xfrm>
          <a:prstGeom prst="rect">
            <a:avLst/>
          </a:prstGeom>
          <a:solidFill>
            <a:srgbClr val="5A868C"/>
          </a:solidFill>
          <a:ln w="9525">
            <a:solidFill>
              <a:schemeClr val="accent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chemeClr val="bg1"/>
                </a:solidFill>
                <a:effectLst/>
                <a:uLnTx/>
                <a:uFillTx/>
                <a:latin typeface="Calibri" pitchFamily="34" charset="0"/>
                <a:ea typeface="+mj-ea"/>
                <a:cs typeface="+mj-cs"/>
              </a:rPr>
              <a:t>Measurement Methodology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idx="13"/>
          </p:nvPr>
        </p:nvSpPr>
        <p:spPr/>
        <p:txBody>
          <a:bodyPr/>
          <a:lstStyle/>
          <a:p>
            <a:endParaRPr lang="en-US" dirty="0"/>
          </a:p>
        </p:txBody>
      </p:sp>
      <p:pic>
        <p:nvPicPr>
          <p:cNvPr id="5" name="Picture 2"/>
          <p:cNvPicPr>
            <a:picLocks noChangeAspect="1" noChangeArrowheads="1"/>
          </p:cNvPicPr>
          <p:nvPr/>
        </p:nvPicPr>
        <p:blipFill>
          <a:blip r:embed="rId2" cstate="print"/>
          <a:srcRect/>
          <a:stretch>
            <a:fillRect/>
          </a:stretch>
        </p:blipFill>
        <p:spPr bwMode="auto">
          <a:xfrm>
            <a:off x="0" y="0"/>
            <a:ext cx="7036081" cy="6571705"/>
          </a:xfrm>
          <a:prstGeom prst="rect">
            <a:avLst/>
          </a:prstGeom>
          <a:noFill/>
          <a:ln w="9525">
            <a:noFill/>
            <a:miter lim="800000"/>
            <a:headEnd/>
            <a:tailEnd/>
          </a:ln>
          <a:effectLst/>
        </p:spPr>
      </p:pic>
      <p:sp>
        <p:nvSpPr>
          <p:cNvPr id="6" name="Rectangle 2"/>
          <p:cNvSpPr txBox="1">
            <a:spLocks noChangeArrowheads="1"/>
          </p:cNvSpPr>
          <p:nvPr/>
        </p:nvSpPr>
        <p:spPr bwMode="auto">
          <a:xfrm>
            <a:off x="7010400" y="-30162"/>
            <a:ext cx="2133600" cy="3078162"/>
          </a:xfrm>
          <a:prstGeom prst="rect">
            <a:avLst/>
          </a:prstGeom>
          <a:solidFill>
            <a:srgbClr val="5A868C"/>
          </a:solidFill>
          <a:ln w="9525">
            <a:solidFill>
              <a:schemeClr val="accent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chemeClr val="bg1"/>
                </a:solidFill>
                <a:effectLst/>
                <a:uLnTx/>
                <a:uFillTx/>
                <a:latin typeface="Calibri" pitchFamily="34" charset="0"/>
                <a:ea typeface="+mj-ea"/>
                <a:cs typeface="+mj-cs"/>
              </a:rPr>
              <a:t>Before</a:t>
            </a:r>
            <a:r>
              <a:rPr kumimoji="0" lang="en-US" sz="4000" b="1" i="0" u="none" strike="noStrike" kern="0" cap="none" spc="0" normalizeH="0" noProof="0" dirty="0" smtClean="0">
                <a:ln>
                  <a:noFill/>
                </a:ln>
                <a:solidFill>
                  <a:schemeClr val="bg1"/>
                </a:solidFill>
                <a:effectLst/>
                <a:uLnTx/>
                <a:uFillTx/>
                <a:latin typeface="Calibri" pitchFamily="34" charset="0"/>
                <a:ea typeface="+mj-ea"/>
                <a:cs typeface="+mj-cs"/>
              </a:rPr>
              <a:t> the </a:t>
            </a:r>
            <a:r>
              <a:rPr kumimoji="0" lang="en-US" sz="4000" b="1" i="0" u="none" strike="noStrike" kern="0" cap="none" spc="0" normalizeH="0" noProof="0" dirty="0" err="1" smtClean="0">
                <a:ln>
                  <a:noFill/>
                </a:ln>
                <a:solidFill>
                  <a:schemeClr val="bg1"/>
                </a:solidFill>
                <a:effectLst/>
                <a:uLnTx/>
                <a:uFillTx/>
                <a:latin typeface="Calibri" pitchFamily="34" charset="0"/>
                <a:ea typeface="+mj-ea"/>
                <a:cs typeface="+mj-cs"/>
              </a:rPr>
              <a:t>Rasch</a:t>
            </a:r>
            <a:r>
              <a:rPr kumimoji="0" lang="en-US" sz="4000" b="1" i="0" u="none" strike="noStrike" kern="0" cap="none" spc="0" normalizeH="0" noProof="0" dirty="0" smtClean="0">
                <a:ln>
                  <a:noFill/>
                </a:ln>
                <a:solidFill>
                  <a:schemeClr val="bg1"/>
                </a:solidFill>
                <a:effectLst/>
                <a:uLnTx/>
                <a:uFillTx/>
                <a:latin typeface="Calibri" pitchFamily="34" charset="0"/>
                <a:ea typeface="+mj-ea"/>
                <a:cs typeface="+mj-cs"/>
              </a:rPr>
              <a:t> Model</a:t>
            </a:r>
            <a:endParaRPr kumimoji="0" lang="en-US" sz="4000" b="1" i="0" u="none" strike="noStrike" kern="0" cap="none" spc="0" normalizeH="0" baseline="0" noProof="0" dirty="0" smtClean="0">
              <a:ln>
                <a:noFill/>
              </a:ln>
              <a:solidFill>
                <a:schemeClr val="bg1"/>
              </a:solidFill>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30162"/>
            <a:ext cx="9144000" cy="868362"/>
          </a:xfrm>
          <a:solidFill>
            <a:srgbClr val="5A868C"/>
          </a:solidFill>
          <a:ln>
            <a:solidFill>
              <a:schemeClr val="accent1"/>
            </a:solidFill>
          </a:ln>
        </p:spPr>
        <p:txBody>
          <a:bodyPr/>
          <a:lstStyle/>
          <a:p>
            <a:pPr eaLnBrk="1" hangingPunct="1"/>
            <a:r>
              <a:rPr lang="en-US" sz="4000" b="1" dirty="0" smtClean="0">
                <a:solidFill>
                  <a:schemeClr val="bg1"/>
                </a:solidFill>
                <a:latin typeface="Calibri" pitchFamily="34" charset="0"/>
              </a:rPr>
              <a:t>The project: </a:t>
            </a:r>
            <a:r>
              <a:rPr lang="en-US" sz="4000" b="1" dirty="0" err="1" smtClean="0">
                <a:solidFill>
                  <a:srgbClr val="00B0F0"/>
                </a:solidFill>
                <a:latin typeface="Calibri" pitchFamily="34" charset="0"/>
              </a:rPr>
              <a:t>TeLePr</a:t>
            </a:r>
            <a:r>
              <a:rPr lang="en-US" sz="4000" b="1" dirty="0" err="1" smtClean="0">
                <a:solidFill>
                  <a:srgbClr val="FF0000"/>
                </a:solidFill>
                <a:latin typeface="Calibri" pitchFamily="34" charset="0"/>
              </a:rPr>
              <a:t>i</a:t>
            </a:r>
            <a:r>
              <a:rPr lang="en-US" sz="4000" b="1" dirty="0" err="1" smtClean="0">
                <a:solidFill>
                  <a:srgbClr val="00B0F0"/>
                </a:solidFill>
                <a:latin typeface="Calibri" pitchFamily="34" charset="0"/>
              </a:rPr>
              <a:t>SM</a:t>
            </a:r>
            <a:endParaRPr lang="en-US" sz="4000" b="1" dirty="0" smtClean="0">
              <a:solidFill>
                <a:srgbClr val="00B0F0"/>
              </a:solidFill>
              <a:latin typeface="Calibri" pitchFamily="34" charset="0"/>
            </a:endParaRPr>
          </a:p>
        </p:txBody>
      </p:sp>
      <p:sp>
        <p:nvSpPr>
          <p:cNvPr id="8195" name="Text Box 4"/>
          <p:cNvSpPr txBox="1">
            <a:spLocks noChangeArrowheads="1"/>
          </p:cNvSpPr>
          <p:nvPr/>
        </p:nvSpPr>
        <p:spPr bwMode="auto">
          <a:xfrm>
            <a:off x="533400" y="1905000"/>
            <a:ext cx="7924800" cy="4081463"/>
          </a:xfrm>
          <a:prstGeom prst="rect">
            <a:avLst/>
          </a:prstGeom>
          <a:noFill/>
          <a:ln w="9525">
            <a:noFill/>
            <a:miter lim="800000"/>
            <a:headEnd/>
            <a:tailEnd/>
          </a:ln>
        </p:spPr>
        <p:txBody>
          <a:bodyPr>
            <a:spAutoFit/>
          </a:bodyPr>
          <a:lstStyle/>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p:txBody>
      </p:sp>
      <p:sp>
        <p:nvSpPr>
          <p:cNvPr id="5" name="Rectangle 30"/>
          <p:cNvSpPr txBox="1">
            <a:spLocks noChangeArrowheads="1"/>
          </p:cNvSpPr>
          <p:nvPr/>
        </p:nvSpPr>
        <p:spPr bwMode="auto">
          <a:xfrm>
            <a:off x="0" y="914400"/>
            <a:ext cx="9144000" cy="5638800"/>
          </a:xfrm>
          <a:prstGeom prst="rect">
            <a:avLst/>
          </a:prstGeom>
          <a:solidFill>
            <a:srgbClr val="E5F8A0">
              <a:alpha val="36000"/>
            </a:srgbClr>
          </a:solidFill>
          <a:ln w="76200">
            <a:noFill/>
            <a:miter lim="800000"/>
            <a:headEnd/>
            <a:tailEnd/>
          </a:ln>
        </p:spPr>
        <p:txBody>
          <a:bodyPr vert="horz" wrap="square" lIns="216000" tIns="180000" rIns="216000" bIns="180000" numCol="1" anchor="t" anchorCtr="0" compatLnSpc="1">
            <a:prstTxWarp prst="textNoShape">
              <a:avLst/>
            </a:prstTxWarp>
          </a:bodyPr>
          <a:lstStyle/>
          <a:p>
            <a:pPr lvl="0" algn="ctr">
              <a:spcBef>
                <a:spcPts val="0"/>
              </a:spcBef>
              <a:defRPr/>
            </a:pPr>
            <a:r>
              <a:rPr lang="en-US" sz="1000" b="1" kern="0" dirty="0" smtClean="0">
                <a:latin typeface="Calibri" pitchFamily="34" charset="0"/>
                <a:cs typeface="Calibri" pitchFamily="34" charset="0"/>
              </a:rPr>
              <a:t/>
            </a:r>
            <a:br>
              <a:rPr lang="en-US" sz="1000" b="1" kern="0" dirty="0" smtClean="0">
                <a:latin typeface="Calibri" pitchFamily="34" charset="0"/>
                <a:cs typeface="Calibri" pitchFamily="34" charset="0"/>
              </a:rPr>
            </a:br>
            <a:endParaRPr lang="en-US" sz="3200" b="1" kern="0" dirty="0" smtClean="0">
              <a:solidFill>
                <a:srgbClr val="292929"/>
              </a:solidFill>
              <a:latin typeface="Calibri" pitchFamily="34" charset="0"/>
              <a:cs typeface="Calibri" pitchFamily="34" charset="0"/>
            </a:endParaRPr>
          </a:p>
          <a:p>
            <a:endParaRPr lang="en-GB" sz="2800" b="1" dirty="0" smtClean="0">
              <a:latin typeface="Calibri" pitchFamily="34" charset="0"/>
            </a:endParaRPr>
          </a:p>
          <a:p>
            <a:endParaRPr lang="en-GB" sz="2800" b="1" dirty="0" smtClean="0">
              <a:latin typeface="Calibri" pitchFamily="34" charset="0"/>
            </a:endParaRPr>
          </a:p>
          <a:p>
            <a:r>
              <a:rPr lang="en-US" sz="2800" b="1" dirty="0" smtClean="0">
                <a:latin typeface="Calibri" pitchFamily="34" charset="0"/>
              </a:rPr>
              <a:t>“Mathematics teaching and learning in secondary schools: the impact of pedagogical practices on important learning outcomes” (ESRC: RES-061-25-0538)</a:t>
            </a:r>
          </a:p>
          <a:p>
            <a:r>
              <a:rPr lang="en-US" sz="2800" b="1" dirty="0" smtClean="0">
                <a:latin typeface="Calibri" pitchFamily="34" charset="0"/>
              </a:rPr>
              <a:t>(2011-2014)</a:t>
            </a:r>
          </a:p>
          <a:p>
            <a:endParaRPr lang="en-GB" sz="2800" b="1" dirty="0" smtClean="0">
              <a:latin typeface="Calibri" pitchFamily="34" charset="0"/>
            </a:endParaRPr>
          </a:p>
          <a:p>
            <a:endParaRPr lang="en-GB" sz="2800" b="1" dirty="0" smtClean="0">
              <a:latin typeface="Calibri" pitchFamily="34" charset="0"/>
            </a:endParaRPr>
          </a:p>
          <a:p>
            <a:pPr algn="ctr"/>
            <a:endParaRPr lang="en-GB" sz="3600" b="1" dirty="0" smtClean="0">
              <a:solidFill>
                <a:srgbClr val="FF0000"/>
              </a:solidFill>
              <a:latin typeface="Calibri" pitchFamily="34" charset="0"/>
              <a:cs typeface="Calibri" pitchFamily="34" charset="0"/>
            </a:endParaRPr>
          </a:p>
        </p:txBody>
      </p:sp>
      <p:sp>
        <p:nvSpPr>
          <p:cNvPr id="8" name="TextBox 7"/>
          <p:cNvSpPr txBox="1"/>
          <p:nvPr/>
        </p:nvSpPr>
        <p:spPr>
          <a:xfrm>
            <a:off x="457200" y="1371600"/>
            <a:ext cx="8382000" cy="477054"/>
          </a:xfrm>
          <a:prstGeom prst="rect">
            <a:avLst/>
          </a:prstGeom>
          <a:noFill/>
        </p:spPr>
        <p:txBody>
          <a:bodyPr wrap="square" rtlCol="0">
            <a:spAutoFit/>
          </a:bodyPr>
          <a:lstStyle/>
          <a:p>
            <a:pPr algn="ctr"/>
            <a:r>
              <a:rPr lang="en-US" sz="2500" b="1" kern="0" dirty="0" smtClean="0">
                <a:solidFill>
                  <a:srgbClr val="00B0F0"/>
                </a:solidFill>
                <a:latin typeface="Calibri" pitchFamily="34" charset="0"/>
                <a:cs typeface="Calibri" pitchFamily="34" charset="0"/>
              </a:rPr>
              <a:t>Te</a:t>
            </a:r>
            <a:r>
              <a:rPr lang="en-US" sz="2500" b="1" kern="0" dirty="0" smtClean="0">
                <a:solidFill>
                  <a:srgbClr val="292929"/>
                </a:solidFill>
                <a:latin typeface="Calibri" pitchFamily="34" charset="0"/>
                <a:cs typeface="Calibri" pitchFamily="34" charset="0"/>
              </a:rPr>
              <a:t>aching and </a:t>
            </a:r>
            <a:r>
              <a:rPr lang="en-US" sz="2500" b="1" kern="0" dirty="0" smtClean="0">
                <a:solidFill>
                  <a:srgbClr val="00B0F0"/>
                </a:solidFill>
                <a:latin typeface="Calibri" pitchFamily="34" charset="0"/>
                <a:cs typeface="Calibri" pitchFamily="34" charset="0"/>
              </a:rPr>
              <a:t>Le</a:t>
            </a:r>
            <a:r>
              <a:rPr lang="en-US" sz="2500" b="1" kern="0" dirty="0" smtClean="0">
                <a:solidFill>
                  <a:srgbClr val="292929"/>
                </a:solidFill>
                <a:latin typeface="Calibri" pitchFamily="34" charset="0"/>
                <a:cs typeface="Calibri" pitchFamily="34" charset="0"/>
              </a:rPr>
              <a:t>arning </a:t>
            </a:r>
            <a:r>
              <a:rPr lang="en-US" sz="2500" b="1" kern="0" dirty="0" smtClean="0">
                <a:solidFill>
                  <a:srgbClr val="00B0F0"/>
                </a:solidFill>
                <a:latin typeface="Calibri" pitchFamily="34" charset="0"/>
                <a:cs typeface="Calibri" pitchFamily="34" charset="0"/>
              </a:rPr>
              <a:t>Pr</a:t>
            </a:r>
            <a:r>
              <a:rPr lang="en-US" sz="2500" b="1" kern="0" dirty="0" smtClean="0">
                <a:solidFill>
                  <a:srgbClr val="292929"/>
                </a:solidFill>
                <a:latin typeface="Calibri" pitchFamily="34" charset="0"/>
                <a:cs typeface="Calibri" pitchFamily="34" charset="0"/>
              </a:rPr>
              <a:t>actices </a:t>
            </a:r>
            <a:r>
              <a:rPr lang="en-US" sz="2500" b="1" kern="0" dirty="0" smtClean="0">
                <a:solidFill>
                  <a:srgbClr val="FF0000"/>
                </a:solidFill>
                <a:latin typeface="Calibri" pitchFamily="34" charset="0"/>
                <a:cs typeface="Calibri" pitchFamily="34" charset="0"/>
              </a:rPr>
              <a:t>i</a:t>
            </a:r>
            <a:r>
              <a:rPr lang="en-US" sz="2500" b="1" kern="0" dirty="0" smtClean="0">
                <a:solidFill>
                  <a:srgbClr val="292929"/>
                </a:solidFill>
                <a:latin typeface="Calibri" pitchFamily="34" charset="0"/>
                <a:cs typeface="Calibri" pitchFamily="34" charset="0"/>
              </a:rPr>
              <a:t>n </a:t>
            </a:r>
            <a:r>
              <a:rPr lang="en-US" sz="2500" b="1" kern="0" dirty="0" smtClean="0">
                <a:solidFill>
                  <a:srgbClr val="00B0F0"/>
                </a:solidFill>
                <a:latin typeface="Calibri" pitchFamily="34" charset="0"/>
                <a:cs typeface="Calibri" pitchFamily="34" charset="0"/>
              </a:rPr>
              <a:t>S</a:t>
            </a:r>
            <a:r>
              <a:rPr lang="en-US" sz="2500" b="1" kern="0" dirty="0" smtClean="0">
                <a:solidFill>
                  <a:srgbClr val="292929"/>
                </a:solidFill>
                <a:latin typeface="Calibri" pitchFamily="34" charset="0"/>
                <a:cs typeface="Calibri" pitchFamily="34" charset="0"/>
              </a:rPr>
              <a:t>econdary </a:t>
            </a:r>
            <a:r>
              <a:rPr lang="en-US" sz="2500" b="1" kern="0" dirty="0" smtClean="0">
                <a:solidFill>
                  <a:srgbClr val="00B0F0"/>
                </a:solidFill>
                <a:latin typeface="Calibri" pitchFamily="34" charset="0"/>
                <a:cs typeface="Calibri" pitchFamily="34" charset="0"/>
              </a:rPr>
              <a:t>M</a:t>
            </a:r>
            <a:r>
              <a:rPr lang="en-US" sz="2500" b="1" kern="0" dirty="0" smtClean="0">
                <a:solidFill>
                  <a:srgbClr val="292929"/>
                </a:solidFill>
                <a:latin typeface="Calibri" pitchFamily="34" charset="0"/>
                <a:cs typeface="Calibri" pitchFamily="34" charset="0"/>
              </a:rPr>
              <a:t>athematics</a:t>
            </a:r>
            <a:endParaRPr lang="en-GB" sz="2500" kern="0" dirty="0" smtClean="0">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idx="13"/>
          </p:nvPr>
        </p:nvSpPr>
        <p:spPr/>
        <p:txBody>
          <a:bodyPr/>
          <a:lstStyle/>
          <a:p>
            <a:endParaRPr lang="en-US"/>
          </a:p>
        </p:txBody>
      </p:sp>
      <p:pic>
        <p:nvPicPr>
          <p:cNvPr id="5" name="Picture 4"/>
          <p:cNvPicPr/>
          <p:nvPr/>
        </p:nvPicPr>
        <p:blipFill>
          <a:blip r:embed="rId2" cstate="print"/>
          <a:srcRect/>
          <a:stretch>
            <a:fillRect/>
          </a:stretch>
        </p:blipFill>
        <p:spPr bwMode="auto">
          <a:xfrm>
            <a:off x="267017" y="919480"/>
            <a:ext cx="8609965" cy="5481320"/>
          </a:xfrm>
          <a:prstGeom prst="rect">
            <a:avLst/>
          </a:prstGeom>
          <a:solidFill>
            <a:schemeClr val="bg1"/>
          </a:solidFill>
          <a:ln w="9525">
            <a:noFill/>
            <a:miter lim="800000"/>
            <a:headEnd/>
            <a:tailEnd/>
          </a:ln>
        </p:spPr>
      </p:pic>
      <p:sp>
        <p:nvSpPr>
          <p:cNvPr id="7" name="Rectangle 2"/>
          <p:cNvSpPr txBox="1">
            <a:spLocks noChangeArrowheads="1"/>
          </p:cNvSpPr>
          <p:nvPr/>
        </p:nvSpPr>
        <p:spPr bwMode="auto">
          <a:xfrm>
            <a:off x="0" y="-30162"/>
            <a:ext cx="9144000" cy="868362"/>
          </a:xfrm>
          <a:prstGeom prst="rect">
            <a:avLst/>
          </a:prstGeom>
          <a:solidFill>
            <a:srgbClr val="5A868C"/>
          </a:solidFill>
          <a:ln w="9525">
            <a:solidFill>
              <a:schemeClr val="accent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noProof="0" dirty="0" smtClean="0">
                <a:ln>
                  <a:noFill/>
                </a:ln>
                <a:solidFill>
                  <a:schemeClr val="bg1"/>
                </a:solidFill>
                <a:effectLst/>
                <a:uLnTx/>
                <a:uFillTx/>
                <a:latin typeface="Calibri" pitchFamily="34" charset="0"/>
                <a:ea typeface="+mj-ea"/>
                <a:cs typeface="+mj-cs"/>
              </a:rPr>
              <a:t>After: The </a:t>
            </a:r>
            <a:r>
              <a:rPr kumimoji="0" lang="en-US" sz="4000" b="1" i="0" u="none" strike="noStrike" kern="0" cap="none" spc="0" normalizeH="0" noProof="0" dirty="0" err="1" smtClean="0">
                <a:ln>
                  <a:noFill/>
                </a:ln>
                <a:solidFill>
                  <a:schemeClr val="bg1"/>
                </a:solidFill>
                <a:effectLst/>
                <a:uLnTx/>
                <a:uFillTx/>
                <a:latin typeface="Calibri" pitchFamily="34" charset="0"/>
                <a:ea typeface="+mj-ea"/>
                <a:cs typeface="+mj-cs"/>
              </a:rPr>
              <a:t>Rasch</a:t>
            </a:r>
            <a:r>
              <a:rPr kumimoji="0" lang="en-US" sz="4000" b="1" i="0" u="none" strike="noStrike" kern="0" cap="none" spc="0" normalizeH="0" noProof="0" dirty="0" smtClean="0">
                <a:ln>
                  <a:noFill/>
                </a:ln>
                <a:solidFill>
                  <a:schemeClr val="bg1"/>
                </a:solidFill>
                <a:effectLst/>
                <a:uLnTx/>
                <a:uFillTx/>
                <a:latin typeface="Calibri" pitchFamily="34" charset="0"/>
                <a:ea typeface="+mj-ea"/>
                <a:cs typeface="+mj-cs"/>
              </a:rPr>
              <a:t> Item-Map Hierarchy…</a:t>
            </a:r>
            <a:endParaRPr kumimoji="0" lang="en-US" sz="4000" b="1" i="0" u="none" strike="noStrike" kern="0" cap="none" spc="0" normalizeH="0" baseline="0" noProof="0" dirty="0" smtClean="0">
              <a:ln>
                <a:noFill/>
              </a:ln>
              <a:solidFill>
                <a:schemeClr val="bg1"/>
              </a:solidFill>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idx="13"/>
          </p:nvPr>
        </p:nvSpPr>
        <p:spPr/>
        <p:txBody>
          <a:bodyPr/>
          <a:lstStyle/>
          <a:p>
            <a:endParaRPr lang="en-US" dirty="0"/>
          </a:p>
        </p:txBody>
      </p:sp>
      <p:sp>
        <p:nvSpPr>
          <p:cNvPr id="5" name="Rectangle 2"/>
          <p:cNvSpPr txBox="1">
            <a:spLocks noChangeArrowheads="1"/>
          </p:cNvSpPr>
          <p:nvPr/>
        </p:nvSpPr>
        <p:spPr bwMode="auto">
          <a:xfrm>
            <a:off x="0" y="-30162"/>
            <a:ext cx="9144000" cy="868362"/>
          </a:xfrm>
          <a:prstGeom prst="rect">
            <a:avLst/>
          </a:prstGeom>
          <a:solidFill>
            <a:srgbClr val="5A868C"/>
          </a:solidFill>
          <a:ln w="9525">
            <a:solidFill>
              <a:schemeClr val="accent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chemeClr val="bg1"/>
                </a:solidFill>
                <a:effectLst/>
                <a:uLnTx/>
                <a:uFillTx/>
                <a:latin typeface="Calibri" pitchFamily="34" charset="0"/>
                <a:ea typeface="+mj-ea"/>
                <a:cs typeface="+mj-cs"/>
              </a:rPr>
              <a:t>During the</a:t>
            </a:r>
            <a:r>
              <a:rPr kumimoji="0" lang="en-US" sz="4000" b="1" i="0" u="none" strike="noStrike" kern="0" cap="none" spc="0" normalizeH="0" noProof="0" dirty="0" smtClean="0">
                <a:ln>
                  <a:noFill/>
                </a:ln>
                <a:solidFill>
                  <a:schemeClr val="bg1"/>
                </a:solidFill>
                <a:effectLst/>
                <a:uLnTx/>
                <a:uFillTx/>
                <a:latin typeface="Calibri" pitchFamily="34" charset="0"/>
                <a:ea typeface="+mj-ea"/>
                <a:cs typeface="+mj-cs"/>
              </a:rPr>
              <a:t> process… Item fit statistics</a:t>
            </a:r>
            <a:endParaRPr kumimoji="0" lang="en-US" sz="4000" b="1" i="0" u="none" strike="noStrike" kern="0" cap="none" spc="0" normalizeH="0" baseline="0" noProof="0" dirty="0" smtClean="0">
              <a:ln>
                <a:noFill/>
              </a:ln>
              <a:solidFill>
                <a:schemeClr val="bg1"/>
              </a:solidFill>
              <a:effectLst/>
              <a:uLnTx/>
              <a:uFillTx/>
              <a:latin typeface="Calibri" pitchFamily="34" charset="0"/>
              <a:ea typeface="+mj-ea"/>
              <a:cs typeface="+mj-cs"/>
            </a:endParaRPr>
          </a:p>
        </p:txBody>
      </p:sp>
      <p:pic>
        <p:nvPicPr>
          <p:cNvPr id="6" name="Picture 5"/>
          <p:cNvPicPr/>
          <p:nvPr/>
        </p:nvPicPr>
        <p:blipFill>
          <a:blip r:embed="rId2" cstate="print"/>
          <a:srcRect r="7021"/>
          <a:stretch>
            <a:fillRect/>
          </a:stretch>
        </p:blipFill>
        <p:spPr bwMode="auto">
          <a:xfrm>
            <a:off x="457200" y="1219200"/>
            <a:ext cx="8305800" cy="4800600"/>
          </a:xfrm>
          <a:prstGeom prst="rect">
            <a:avLst/>
          </a:prstGeom>
          <a:solidFill>
            <a:schemeClr val="bg1"/>
          </a:solid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idx="13"/>
          </p:nvPr>
        </p:nvSpPr>
        <p:spPr/>
        <p:txBody>
          <a:bodyPr/>
          <a:lstStyle/>
          <a:p>
            <a:endParaRPr lang="en-US" dirty="0"/>
          </a:p>
        </p:txBody>
      </p:sp>
      <p:pic>
        <p:nvPicPr>
          <p:cNvPr id="5" name="Picture 4"/>
          <p:cNvPicPr/>
          <p:nvPr/>
        </p:nvPicPr>
        <p:blipFill>
          <a:blip r:embed="rId3" cstate="print"/>
          <a:srcRect l="1618" t="6853" b="1818"/>
          <a:stretch>
            <a:fillRect/>
          </a:stretch>
        </p:blipFill>
        <p:spPr bwMode="auto">
          <a:xfrm>
            <a:off x="457200" y="1295400"/>
            <a:ext cx="8458200" cy="5029200"/>
          </a:xfrm>
          <a:prstGeom prst="rect">
            <a:avLst/>
          </a:prstGeom>
          <a:noFill/>
          <a:ln w="9525">
            <a:noFill/>
            <a:miter lim="800000"/>
            <a:headEnd/>
            <a:tailEnd/>
          </a:ln>
        </p:spPr>
      </p:pic>
      <p:sp>
        <p:nvSpPr>
          <p:cNvPr id="6" name="Rectangle 2"/>
          <p:cNvSpPr txBox="1">
            <a:spLocks noChangeArrowheads="1"/>
          </p:cNvSpPr>
          <p:nvPr/>
        </p:nvSpPr>
        <p:spPr bwMode="auto">
          <a:xfrm>
            <a:off x="0" y="-30162"/>
            <a:ext cx="9144000" cy="1173162"/>
          </a:xfrm>
          <a:prstGeom prst="rect">
            <a:avLst/>
          </a:prstGeom>
          <a:solidFill>
            <a:srgbClr val="5A868C"/>
          </a:solidFill>
          <a:ln w="9525">
            <a:solidFill>
              <a:schemeClr val="accent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chemeClr val="bg1"/>
                </a:solidFill>
                <a:effectLst/>
                <a:uLnTx/>
                <a:uFillTx/>
                <a:latin typeface="Calibri" pitchFamily="34" charset="0"/>
                <a:ea typeface="+mj-ea"/>
                <a:cs typeface="+mj-cs"/>
              </a:rPr>
              <a:t>Differential</a:t>
            </a:r>
            <a:r>
              <a:rPr kumimoji="0" lang="en-US" sz="4000" b="1" i="0" u="none" strike="noStrike" kern="0" cap="none" spc="0" normalizeH="0" noProof="0" dirty="0" smtClean="0">
                <a:ln>
                  <a:noFill/>
                </a:ln>
                <a:solidFill>
                  <a:schemeClr val="bg1"/>
                </a:solidFill>
                <a:effectLst/>
                <a:uLnTx/>
                <a:uFillTx/>
                <a:latin typeface="Calibri" pitchFamily="34" charset="0"/>
                <a:ea typeface="+mj-ea"/>
                <a:cs typeface="+mj-cs"/>
              </a:rPr>
              <a:t> Ite</a:t>
            </a:r>
            <a:r>
              <a:rPr lang="en-US" sz="4000" b="1" kern="0" noProof="0" dirty="0" smtClean="0">
                <a:solidFill>
                  <a:schemeClr val="bg1"/>
                </a:solidFill>
                <a:latin typeface="Calibri" pitchFamily="34" charset="0"/>
                <a:ea typeface="+mj-ea"/>
                <a:cs typeface="+mj-cs"/>
              </a:rPr>
              <a:t>m Functioning across Year Groups</a:t>
            </a:r>
            <a:endParaRPr kumimoji="0" lang="en-US" sz="4000" b="1" i="0" u="none" strike="noStrike" kern="0" cap="none" spc="0" normalizeH="0" baseline="0" noProof="0" dirty="0" smtClean="0">
              <a:ln>
                <a:noFill/>
              </a:ln>
              <a:solidFill>
                <a:schemeClr val="bg1"/>
              </a:solidFill>
              <a:effectLst/>
              <a:uLnTx/>
              <a:uFillTx/>
              <a:latin typeface="Calibri" pitchFamily="34" charset="0"/>
              <a:ea typeface="+mj-ea"/>
              <a:cs typeface="+mj-cs"/>
            </a:endParaRPr>
          </a:p>
        </p:txBody>
      </p:sp>
      <p:sp>
        <p:nvSpPr>
          <p:cNvPr id="7" name="Down Arrow 6"/>
          <p:cNvSpPr/>
          <p:nvPr/>
        </p:nvSpPr>
        <p:spPr>
          <a:xfrm>
            <a:off x="5029200" y="3276600"/>
            <a:ext cx="152400" cy="1981200"/>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6324600" y="3048000"/>
            <a:ext cx="152400" cy="1981200"/>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6"/>
          <p:cNvSpPr txBox="1">
            <a:spLocks/>
          </p:cNvSpPr>
          <p:nvPr/>
        </p:nvSpPr>
        <p:spPr bwMode="auto">
          <a:xfrm>
            <a:off x="1600200" y="5467290"/>
            <a:ext cx="5715000" cy="400110"/>
          </a:xfrm>
          <a:prstGeom prst="rect">
            <a:avLst/>
          </a:prstGeom>
          <a:solidFill>
            <a:schemeClr val="bg1"/>
          </a:solid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sz="2000" b="0" i="0" u="none" strike="noStrike" kern="0" cap="none" spc="0" normalizeH="0" baseline="0" noProof="0" dirty="0" smtClean="0">
                <a:ln>
                  <a:noFill/>
                </a:ln>
                <a:solidFill>
                  <a:srgbClr val="FF0000"/>
                </a:solidFill>
                <a:effectLst/>
                <a:uLnTx/>
                <a:uFillTx/>
                <a:latin typeface="Calibri" pitchFamily="34" charset="0"/>
                <a:ea typeface="+mn-ea"/>
                <a:cs typeface="+mn-cs"/>
                <a:sym typeface="Wingdings" pitchFamily="2" charset="2"/>
              </a:rPr>
              <a:t>16: We do projects that include other</a:t>
            </a:r>
            <a:r>
              <a:rPr kumimoji="0" lang="en-GB" sz="2000" b="0" i="0" u="none" strike="noStrike" kern="0" cap="none" spc="0" normalizeH="0" noProof="0" dirty="0" smtClean="0">
                <a:ln>
                  <a:noFill/>
                </a:ln>
                <a:solidFill>
                  <a:srgbClr val="FF0000"/>
                </a:solidFill>
                <a:effectLst/>
                <a:uLnTx/>
                <a:uFillTx/>
                <a:latin typeface="Calibri" pitchFamily="34" charset="0"/>
                <a:ea typeface="+mn-ea"/>
                <a:cs typeface="+mn-cs"/>
                <a:sym typeface="Wingdings" pitchFamily="2" charset="2"/>
              </a:rPr>
              <a:t> school subjects</a:t>
            </a:r>
            <a:endParaRPr kumimoji="0" lang="en-GB" sz="2000" b="1" i="0" u="none" strike="noStrike" kern="0" cap="none" spc="0" normalizeH="0" baseline="0" noProof="0" dirty="0">
              <a:ln>
                <a:noFill/>
              </a:ln>
              <a:solidFill>
                <a:srgbClr val="FF0000"/>
              </a:solidFill>
              <a:effectLst/>
              <a:uLnTx/>
              <a:uFillTx/>
              <a:latin typeface="Calibri" pitchFamily="34" charset="0"/>
              <a:ea typeface="+mn-ea"/>
              <a:cs typeface="+mn-cs"/>
            </a:endParaRPr>
          </a:p>
        </p:txBody>
      </p:sp>
      <p:sp>
        <p:nvSpPr>
          <p:cNvPr id="10" name="Content Placeholder 6"/>
          <p:cNvSpPr txBox="1">
            <a:spLocks/>
          </p:cNvSpPr>
          <p:nvPr/>
        </p:nvSpPr>
        <p:spPr bwMode="auto">
          <a:xfrm>
            <a:off x="1676400" y="5867400"/>
            <a:ext cx="6019800" cy="400110"/>
          </a:xfrm>
          <a:prstGeom prst="rect">
            <a:avLst/>
          </a:prstGeom>
          <a:solidFill>
            <a:schemeClr val="bg1"/>
          </a:solid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sz="2000" b="0" i="0" u="none" strike="noStrike" kern="0" cap="none" spc="0" normalizeH="0" baseline="0" noProof="0" dirty="0" smtClean="0">
                <a:ln>
                  <a:noFill/>
                </a:ln>
                <a:solidFill>
                  <a:srgbClr val="FF0000"/>
                </a:solidFill>
                <a:effectLst/>
                <a:uLnTx/>
                <a:uFillTx/>
                <a:latin typeface="Calibri" pitchFamily="34" charset="0"/>
                <a:ea typeface="+mn-ea"/>
                <a:cs typeface="+mn-cs"/>
                <a:sym typeface="Wingdings" pitchFamily="2" charset="2"/>
              </a:rPr>
              <a:t>21: We get assignment</a:t>
            </a:r>
            <a:r>
              <a:rPr lang="en-GB" sz="2000" kern="0" dirty="0" err="1" smtClean="0">
                <a:solidFill>
                  <a:srgbClr val="FF0000"/>
                </a:solidFill>
                <a:latin typeface="Calibri" pitchFamily="34" charset="0"/>
                <a:cs typeface="+mn-cs"/>
                <a:sym typeface="Wingdings" pitchFamily="2" charset="2"/>
              </a:rPr>
              <a:t>s</a:t>
            </a:r>
            <a:r>
              <a:rPr lang="en-GB" sz="2000" kern="0" dirty="0" smtClean="0">
                <a:solidFill>
                  <a:srgbClr val="FF0000"/>
                </a:solidFill>
                <a:latin typeface="Calibri" pitchFamily="34" charset="0"/>
                <a:cs typeface="+mn-cs"/>
                <a:sym typeface="Wingdings" pitchFamily="2" charset="2"/>
              </a:rPr>
              <a:t> to research topics on our own</a:t>
            </a:r>
            <a:endParaRPr kumimoji="0" lang="en-GB" sz="2000" b="1" i="0" u="none" strike="noStrike" kern="0" cap="none" spc="0" normalizeH="0" baseline="0" noProof="0" dirty="0">
              <a:ln>
                <a:noFill/>
              </a:ln>
              <a:solidFill>
                <a:srgbClr val="FF0000"/>
              </a:solidFill>
              <a:effectLst/>
              <a:uLnTx/>
              <a:uFillTx/>
              <a:latin typeface="Calibri" pitchFamily="34" charset="0"/>
              <a:ea typeface="+mn-ea"/>
              <a:cs typeface="+mn-cs"/>
            </a:endParaRPr>
          </a:p>
        </p:txBody>
      </p:sp>
      <p:sp>
        <p:nvSpPr>
          <p:cNvPr id="11" name="Content Placeholder 6"/>
          <p:cNvSpPr txBox="1">
            <a:spLocks/>
          </p:cNvSpPr>
          <p:nvPr/>
        </p:nvSpPr>
        <p:spPr bwMode="auto">
          <a:xfrm>
            <a:off x="1447800" y="2133600"/>
            <a:ext cx="2819400" cy="400110"/>
          </a:xfrm>
          <a:prstGeom prst="rect">
            <a:avLst/>
          </a:prstGeom>
          <a:solidFill>
            <a:schemeClr val="bg1"/>
          </a:solid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sz="2000" b="0" i="0" u="none" strike="noStrike" kern="0" cap="none" spc="0" normalizeH="0" baseline="0" noProof="0" dirty="0" smtClean="0">
                <a:ln>
                  <a:noFill/>
                </a:ln>
                <a:solidFill>
                  <a:srgbClr val="0070C0"/>
                </a:solidFill>
                <a:effectLst/>
                <a:uLnTx/>
                <a:uFillTx/>
                <a:latin typeface="Calibri" pitchFamily="34" charset="0"/>
                <a:ea typeface="+mn-ea"/>
                <a:cs typeface="+mn-cs"/>
                <a:sym typeface="Wingdings" pitchFamily="2" charset="2"/>
              </a:rPr>
              <a:t>22: We use calculators</a:t>
            </a:r>
            <a:endParaRPr kumimoji="0" lang="en-GB" sz="2000" b="1" i="0" u="none" strike="noStrike" kern="0" cap="none" spc="0" normalizeH="0" baseline="0" noProof="0" dirty="0">
              <a:ln>
                <a:noFill/>
              </a:ln>
              <a:solidFill>
                <a:srgbClr val="0070C0"/>
              </a:solidFill>
              <a:effectLst/>
              <a:uLnTx/>
              <a:uFillTx/>
              <a:latin typeface="Calibri" pitchFamily="34" charset="0"/>
              <a:ea typeface="+mn-ea"/>
              <a:cs typeface="+mn-cs"/>
            </a:endParaRPr>
          </a:p>
        </p:txBody>
      </p:sp>
      <p:sp>
        <p:nvSpPr>
          <p:cNvPr id="12" name="Down Arrow 11"/>
          <p:cNvSpPr/>
          <p:nvPr/>
        </p:nvSpPr>
        <p:spPr>
          <a:xfrm>
            <a:off x="6629400" y="3048000"/>
            <a:ext cx="152400" cy="1981200"/>
          </a:xfrm>
          <a:prstGeom prst="downArrow">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linds(horizontal)">
                                      <p:cBhvr>
                                        <p:cTn id="25" dur="500"/>
                                        <p:tgtEl>
                                          <p:spTgt spid="12"/>
                                        </p:tgtEl>
                                      </p:cBhvr>
                                    </p:animEffect>
                                  </p:childTnLst>
                                </p:cTn>
                              </p:par>
                              <p:par>
                                <p:cTn id="26" presetID="3" presetClass="entr" presetSubtype="10" fill="hold" grpId="1"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1"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Text Placeholder 3"/>
          <p:cNvSpPr txBox="1">
            <a:spLocks/>
          </p:cNvSpPr>
          <p:nvPr/>
        </p:nvSpPr>
        <p:spPr bwMode="auto">
          <a:xfrm>
            <a:off x="1066800" y="1905000"/>
            <a:ext cx="7086600" cy="3505200"/>
          </a:xfrm>
          <a:prstGeom prst="rect">
            <a:avLst/>
          </a:prstGeom>
          <a:solidFill>
            <a:srgbClr val="E5F8A0">
              <a:alpha val="36000"/>
            </a:srgbClr>
          </a:solidFill>
          <a:ln w="76200">
            <a:noFill/>
            <a:miter lim="800000"/>
            <a:headEnd/>
            <a:tailEnd/>
          </a:ln>
        </p:spPr>
        <p:txBody>
          <a:bodyPr vert="horz" wrap="square" lIns="216000" tIns="144000" rIns="216000" bIns="14400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sz="3200" b="0" i="0" u="none" strike="noStrike" kern="0" cap="none" spc="0" normalizeH="0" baseline="0" noProof="0" dirty="0" smtClean="0">
                <a:ln>
                  <a:noFill/>
                </a:ln>
                <a:solidFill>
                  <a:schemeClr val="tx1"/>
                </a:solidFill>
                <a:effectLst/>
                <a:uLnTx/>
                <a:uFillTx/>
                <a:latin typeface="Calibri" pitchFamily="34" charset="0"/>
                <a:ea typeface="+mn-ea"/>
                <a:cs typeface="+mn-cs"/>
              </a:rPr>
              <a:t>Student: In younger years, like Year 8 and 9, maybe Year 7 I can’t really remember, we used to go in the computer room there but we used to do maths on the computer, but then not anymore. </a:t>
            </a:r>
            <a:endParaRPr kumimoji="0" lang="en-US" sz="3200" b="0" i="0" u="none" strike="noStrike" kern="0" cap="none" spc="0" normalizeH="0" baseline="0" noProof="0" dirty="0" smtClean="0">
              <a:ln>
                <a:noFill/>
              </a:ln>
              <a:solidFill>
                <a:schemeClr val="tx1"/>
              </a:solidFill>
              <a:effectLst/>
              <a:uLnTx/>
              <a:uFillTx/>
              <a:latin typeface="Calibri" pitchFamily="34" charset="0"/>
              <a:ea typeface="+mn-ea"/>
              <a:cs typeface="+mn-cs"/>
            </a:endParaRPr>
          </a:p>
        </p:txBody>
      </p:sp>
      <p:sp>
        <p:nvSpPr>
          <p:cNvPr id="6" name="Rectangle 2"/>
          <p:cNvSpPr txBox="1">
            <a:spLocks noChangeArrowheads="1"/>
          </p:cNvSpPr>
          <p:nvPr/>
        </p:nvSpPr>
        <p:spPr bwMode="auto">
          <a:xfrm>
            <a:off x="0" y="-30162"/>
            <a:ext cx="9144000" cy="1173162"/>
          </a:xfrm>
          <a:prstGeom prst="rect">
            <a:avLst/>
          </a:prstGeom>
          <a:solidFill>
            <a:srgbClr val="5A868C"/>
          </a:solidFill>
          <a:ln w="9525">
            <a:solidFill>
              <a:schemeClr val="accent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4000" b="1" kern="0" dirty="0" smtClean="0">
                <a:solidFill>
                  <a:schemeClr val="bg1"/>
                </a:solidFill>
                <a:latin typeface="Calibri" pitchFamily="34" charset="0"/>
                <a:ea typeface="+mj-ea"/>
                <a:cs typeface="+mj-cs"/>
              </a:rPr>
              <a:t>Some evidence for differences in interview data:</a:t>
            </a:r>
            <a:endParaRPr kumimoji="0" lang="en-US" sz="4000" b="1" i="0" u="none" strike="noStrike" kern="0" cap="none" spc="0" normalizeH="0" baseline="0" noProof="0" dirty="0" smtClean="0">
              <a:ln>
                <a:noFill/>
              </a:ln>
              <a:solidFill>
                <a:schemeClr val="bg1"/>
              </a:solidFill>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idx="13"/>
          </p:nvPr>
        </p:nvSpPr>
        <p:spPr/>
        <p:txBody>
          <a:bodyPr/>
          <a:lstStyle/>
          <a:p>
            <a:endParaRPr lang="en-US"/>
          </a:p>
        </p:txBody>
      </p:sp>
      <p:pic>
        <p:nvPicPr>
          <p:cNvPr id="5" name="Picture 4"/>
          <p:cNvPicPr/>
          <p:nvPr/>
        </p:nvPicPr>
        <p:blipFill>
          <a:blip r:embed="rId2" cstate="print"/>
          <a:srcRect/>
          <a:stretch>
            <a:fillRect/>
          </a:stretch>
        </p:blipFill>
        <p:spPr bwMode="auto">
          <a:xfrm>
            <a:off x="267017" y="919480"/>
            <a:ext cx="8609965" cy="5481320"/>
          </a:xfrm>
          <a:prstGeom prst="rect">
            <a:avLst/>
          </a:prstGeom>
          <a:solidFill>
            <a:schemeClr val="bg1"/>
          </a:solidFill>
          <a:ln w="9525">
            <a:noFill/>
            <a:miter lim="800000"/>
            <a:headEnd/>
            <a:tailEnd/>
          </a:ln>
        </p:spPr>
      </p:pic>
      <p:sp>
        <p:nvSpPr>
          <p:cNvPr id="7" name="Rectangle 2"/>
          <p:cNvSpPr txBox="1">
            <a:spLocks noChangeArrowheads="1"/>
          </p:cNvSpPr>
          <p:nvPr/>
        </p:nvSpPr>
        <p:spPr bwMode="auto">
          <a:xfrm>
            <a:off x="0" y="-30162"/>
            <a:ext cx="9144000" cy="868362"/>
          </a:xfrm>
          <a:prstGeom prst="rect">
            <a:avLst/>
          </a:prstGeom>
          <a:solidFill>
            <a:srgbClr val="5A868C"/>
          </a:solidFill>
          <a:ln w="9525">
            <a:solidFill>
              <a:schemeClr val="accent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noProof="0" dirty="0" smtClean="0">
                <a:ln>
                  <a:noFill/>
                </a:ln>
                <a:solidFill>
                  <a:schemeClr val="bg1"/>
                </a:solidFill>
                <a:effectLst/>
                <a:uLnTx/>
                <a:uFillTx/>
                <a:latin typeface="Calibri" pitchFamily="34" charset="0"/>
                <a:ea typeface="+mj-ea"/>
                <a:cs typeface="+mj-cs"/>
              </a:rPr>
              <a:t>The </a:t>
            </a:r>
            <a:r>
              <a:rPr kumimoji="0" lang="en-US" sz="4000" b="1" i="0" u="none" strike="noStrike" kern="0" cap="none" spc="0" normalizeH="0" noProof="0" dirty="0" err="1" smtClean="0">
                <a:ln>
                  <a:noFill/>
                </a:ln>
                <a:solidFill>
                  <a:schemeClr val="bg1"/>
                </a:solidFill>
                <a:effectLst/>
                <a:uLnTx/>
                <a:uFillTx/>
                <a:latin typeface="Calibri" pitchFamily="34" charset="0"/>
                <a:ea typeface="+mj-ea"/>
                <a:cs typeface="+mj-cs"/>
              </a:rPr>
              <a:t>Rasch</a:t>
            </a:r>
            <a:r>
              <a:rPr kumimoji="0" lang="en-US" sz="4000" b="1" i="0" u="none" strike="noStrike" kern="0" cap="none" spc="0" normalizeH="0" noProof="0" dirty="0" smtClean="0">
                <a:ln>
                  <a:noFill/>
                </a:ln>
                <a:solidFill>
                  <a:schemeClr val="bg1"/>
                </a:solidFill>
                <a:effectLst/>
                <a:uLnTx/>
                <a:uFillTx/>
                <a:latin typeface="Calibri" pitchFamily="34" charset="0"/>
                <a:ea typeface="+mj-ea"/>
                <a:cs typeface="+mj-cs"/>
              </a:rPr>
              <a:t> Item-Map Hierarchy…</a:t>
            </a:r>
            <a:endParaRPr kumimoji="0" lang="en-US" sz="4000" b="1" i="0" u="none" strike="noStrike" kern="0" cap="none" spc="0" normalizeH="0" baseline="0" noProof="0" dirty="0" smtClean="0">
              <a:ln>
                <a:noFill/>
              </a:ln>
              <a:solidFill>
                <a:schemeClr val="bg1"/>
              </a:solidFill>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dirty="0" smtClean="0"/>
              <a:t>Matched dataset at class-teacher level </a:t>
            </a:r>
          </a:p>
          <a:p>
            <a:r>
              <a:rPr lang="en-GB" dirty="0" smtClean="0"/>
              <a:t>Data from 128 teachers </a:t>
            </a:r>
            <a:r>
              <a:rPr lang="en-GB" dirty="0" smtClean="0">
                <a:sym typeface="Wingdings" pitchFamily="2" charset="2"/>
              </a:rPr>
              <a:t>264 classrooms</a:t>
            </a:r>
          </a:p>
          <a:p>
            <a:r>
              <a:rPr lang="en-GB" dirty="0" smtClean="0">
                <a:sym typeface="Wingdings" pitchFamily="2" charset="2"/>
              </a:rPr>
              <a:t>Average student score (compromise!)</a:t>
            </a:r>
          </a:p>
          <a:p>
            <a:r>
              <a:rPr lang="en-GB" dirty="0" smtClean="0">
                <a:sym typeface="Wingdings" pitchFamily="2" charset="2"/>
              </a:rPr>
              <a:t>Correlation 0.2 (but stat significant)</a:t>
            </a:r>
          </a:p>
          <a:p>
            <a:endParaRPr lang="en-GB" dirty="0" smtClean="0">
              <a:sym typeface="Wingdings" pitchFamily="2" charset="2"/>
            </a:endParaRPr>
          </a:p>
          <a:p>
            <a:r>
              <a:rPr lang="en-GB" dirty="0" smtClean="0">
                <a:sym typeface="Wingdings" pitchFamily="2" charset="2"/>
              </a:rPr>
              <a:t>Still to explore with multi-level analysis</a:t>
            </a:r>
            <a:endParaRPr lang="en-US" dirty="0" smtClean="0"/>
          </a:p>
          <a:p>
            <a:endParaRPr lang="en-US" dirty="0"/>
          </a:p>
        </p:txBody>
      </p:sp>
      <p:sp>
        <p:nvSpPr>
          <p:cNvPr id="6" name="Rectangle 2"/>
          <p:cNvSpPr txBox="1">
            <a:spLocks noChangeArrowheads="1"/>
          </p:cNvSpPr>
          <p:nvPr/>
        </p:nvSpPr>
        <p:spPr bwMode="auto">
          <a:xfrm>
            <a:off x="0" y="-30162"/>
            <a:ext cx="9144000" cy="1173162"/>
          </a:xfrm>
          <a:prstGeom prst="rect">
            <a:avLst/>
          </a:prstGeom>
          <a:solidFill>
            <a:srgbClr val="5A868C"/>
          </a:solidFill>
          <a:ln w="9525">
            <a:solidFill>
              <a:schemeClr val="accent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chemeClr val="bg1"/>
                </a:solidFill>
                <a:effectLst/>
                <a:uLnTx/>
                <a:uFillTx/>
                <a:latin typeface="Calibri" pitchFamily="34" charset="0"/>
                <a:ea typeface="+mj-ea"/>
                <a:cs typeface="+mj-cs"/>
              </a:rPr>
              <a:t>Agreement between</a:t>
            </a:r>
            <a:r>
              <a:rPr kumimoji="0" lang="en-US" sz="4000" b="1" i="0" u="none" strike="noStrike" kern="0" cap="none" spc="0" normalizeH="0" noProof="0" dirty="0" smtClean="0">
                <a:ln>
                  <a:noFill/>
                </a:ln>
                <a:solidFill>
                  <a:schemeClr val="bg1"/>
                </a:solidFill>
                <a:effectLst/>
                <a:uLnTx/>
                <a:uFillTx/>
                <a:latin typeface="Calibri" pitchFamily="34" charset="0"/>
                <a:ea typeface="+mj-ea"/>
                <a:cs typeface="+mj-cs"/>
              </a:rPr>
              <a:t> teachers and students scores (?)</a:t>
            </a:r>
            <a:endParaRPr kumimoji="0" lang="en-US" sz="4000" b="1" i="0" u="none" strike="noStrike" kern="0" cap="none" spc="0" normalizeH="0" baseline="0" noProof="0" dirty="0" smtClean="0">
              <a:ln>
                <a:noFill/>
              </a:ln>
              <a:solidFill>
                <a:schemeClr val="bg1"/>
              </a:solidFill>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idx="13"/>
          </p:nvPr>
        </p:nvSpPr>
        <p:spPr/>
        <p:txBody>
          <a:bodyPr/>
          <a:lstStyle/>
          <a:p>
            <a:endParaRPr lang="en-US"/>
          </a:p>
        </p:txBody>
      </p:sp>
      <p:sp>
        <p:nvSpPr>
          <p:cNvPr id="5" name="Rectangle 2"/>
          <p:cNvSpPr txBox="1">
            <a:spLocks noChangeArrowheads="1"/>
          </p:cNvSpPr>
          <p:nvPr/>
        </p:nvSpPr>
        <p:spPr bwMode="auto">
          <a:xfrm>
            <a:off x="0" y="-30162"/>
            <a:ext cx="9144000" cy="868362"/>
          </a:xfrm>
          <a:prstGeom prst="rect">
            <a:avLst/>
          </a:prstGeom>
          <a:solidFill>
            <a:srgbClr val="5A868C"/>
          </a:solidFill>
          <a:ln w="9525">
            <a:solidFill>
              <a:schemeClr val="accent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chemeClr val="bg1"/>
                </a:solidFill>
                <a:effectLst/>
                <a:uLnTx/>
                <a:uFillTx/>
                <a:latin typeface="Calibri" pitchFamily="34" charset="0"/>
                <a:ea typeface="+mj-ea"/>
                <a:cs typeface="+mj-cs"/>
              </a:rPr>
              <a:t>Further analysis</a:t>
            </a:r>
          </a:p>
        </p:txBody>
      </p:sp>
      <p:pic>
        <p:nvPicPr>
          <p:cNvPr id="6" name="Picture 5"/>
          <p:cNvPicPr/>
          <p:nvPr/>
        </p:nvPicPr>
        <p:blipFill>
          <a:blip r:embed="rId2" cstate="print"/>
          <a:srcRect/>
          <a:stretch>
            <a:fillRect/>
          </a:stretch>
        </p:blipFill>
        <p:spPr bwMode="auto">
          <a:xfrm>
            <a:off x="1066800" y="1371600"/>
            <a:ext cx="6934200" cy="4495800"/>
          </a:xfrm>
          <a:prstGeom prst="rect">
            <a:avLst/>
          </a:prstGeom>
          <a:noFill/>
          <a:ln w="9525">
            <a:noFill/>
            <a:miter lim="800000"/>
            <a:headEnd/>
            <a:tailEnd/>
          </a:ln>
        </p:spPr>
      </p:pic>
      <p:sp>
        <p:nvSpPr>
          <p:cNvPr id="7" name="Rectangle 6"/>
          <p:cNvSpPr>
            <a:spLocks noChangeArrowheads="1"/>
          </p:cNvSpPr>
          <p:nvPr/>
        </p:nvSpPr>
        <p:spPr bwMode="auto">
          <a:xfrm>
            <a:off x="2590800" y="4419600"/>
            <a:ext cx="3886200" cy="1524000"/>
          </a:xfrm>
          <a:prstGeom prst="rect">
            <a:avLst/>
          </a:prstGeom>
          <a:noFill/>
          <a:ln w="38100">
            <a:solidFill>
              <a:srgbClr val="FF0000"/>
            </a:solidFill>
            <a:miter lim="800000"/>
            <a:headEnd/>
            <a:tailEnd/>
          </a:ln>
        </p:spPr>
        <p:txBody>
          <a:bodyPr wrap="none" anchor="ctr"/>
          <a:lstStyle/>
          <a:p>
            <a:endParaRPr lang="en-US"/>
          </a:p>
        </p:txBody>
      </p:sp>
      <p:sp>
        <p:nvSpPr>
          <p:cNvPr id="8" name="TextBox 7"/>
          <p:cNvSpPr txBox="1"/>
          <p:nvPr/>
        </p:nvSpPr>
        <p:spPr>
          <a:xfrm>
            <a:off x="3200400" y="5177135"/>
            <a:ext cx="2743200" cy="461665"/>
          </a:xfrm>
          <a:prstGeom prst="rect">
            <a:avLst/>
          </a:prstGeom>
          <a:solidFill>
            <a:schemeClr val="bg1"/>
          </a:solidFill>
          <a:ln>
            <a:solidFill>
              <a:srgbClr val="FF0000"/>
            </a:solidFill>
          </a:ln>
        </p:spPr>
        <p:txBody>
          <a:bodyPr wrap="square" rtlCol="0">
            <a:spAutoFit/>
          </a:bodyPr>
          <a:lstStyle/>
          <a:p>
            <a:pPr algn="ctr"/>
            <a:r>
              <a:rPr lang="en-GB" sz="2400" b="1" dirty="0" smtClean="0">
                <a:solidFill>
                  <a:srgbClr val="FF0000"/>
                </a:solidFill>
                <a:latin typeface="Calibri" pitchFamily="34" charset="0"/>
                <a:cs typeface="Calibri" pitchFamily="34" charset="0"/>
              </a:rPr>
              <a:t>Descriptive</a:t>
            </a:r>
            <a:endParaRPr lang="en-GB" sz="2400" b="1" dirty="0">
              <a:solidFill>
                <a:srgbClr val="FF0000"/>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idx="13"/>
          </p:nvPr>
        </p:nvSpPr>
        <p:spPr>
          <a:xfrm>
            <a:off x="0" y="685800"/>
            <a:ext cx="9144000" cy="5791200"/>
          </a:xfrm>
        </p:spPr>
        <p:txBody>
          <a:bodyPr/>
          <a:lstStyle/>
          <a:p>
            <a:endParaRPr lang="en-US" dirty="0"/>
          </a:p>
        </p:txBody>
      </p:sp>
      <p:sp>
        <p:nvSpPr>
          <p:cNvPr id="5" name="Rectangle 2"/>
          <p:cNvSpPr txBox="1">
            <a:spLocks noChangeArrowheads="1"/>
          </p:cNvSpPr>
          <p:nvPr/>
        </p:nvSpPr>
        <p:spPr bwMode="auto">
          <a:xfrm>
            <a:off x="0" y="-30162"/>
            <a:ext cx="9144000" cy="792162"/>
          </a:xfrm>
          <a:prstGeom prst="rect">
            <a:avLst/>
          </a:prstGeom>
          <a:solidFill>
            <a:srgbClr val="5A868C"/>
          </a:solidFill>
          <a:ln w="9525">
            <a:solidFill>
              <a:schemeClr val="accent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4000" b="1" kern="0" noProof="0" dirty="0" smtClean="0">
                <a:solidFill>
                  <a:schemeClr val="bg1"/>
                </a:solidFill>
                <a:latin typeface="Calibri" pitchFamily="34" charset="0"/>
                <a:ea typeface="+mj-ea"/>
                <a:cs typeface="+mj-cs"/>
              </a:rPr>
              <a:t>The picture…</a:t>
            </a:r>
            <a:endParaRPr kumimoji="0" lang="en-US" sz="4000" b="1" i="0" u="none" strike="noStrike" kern="0" cap="none" spc="0" normalizeH="0" baseline="0" noProof="0" dirty="0" smtClean="0">
              <a:ln>
                <a:noFill/>
              </a:ln>
              <a:solidFill>
                <a:schemeClr val="bg1"/>
              </a:solidFill>
              <a:effectLst/>
              <a:uLnTx/>
              <a:uFillTx/>
              <a:latin typeface="Calibri" pitchFamily="34" charset="0"/>
              <a:ea typeface="+mj-ea"/>
              <a:cs typeface="+mj-cs"/>
            </a:endParaRPr>
          </a:p>
        </p:txBody>
      </p:sp>
      <p:pic>
        <p:nvPicPr>
          <p:cNvPr id="6" name="Picture 5"/>
          <p:cNvPicPr/>
          <p:nvPr/>
        </p:nvPicPr>
        <p:blipFill>
          <a:blip r:embed="rId2" cstate="print"/>
          <a:srcRect b="64193"/>
          <a:stretch>
            <a:fillRect/>
          </a:stretch>
        </p:blipFill>
        <p:spPr bwMode="auto">
          <a:xfrm>
            <a:off x="228600" y="762000"/>
            <a:ext cx="6334125" cy="2895600"/>
          </a:xfrm>
          <a:prstGeom prst="rect">
            <a:avLst/>
          </a:prstGeom>
          <a:noFill/>
          <a:ln w="9525">
            <a:noFill/>
            <a:miter lim="800000"/>
            <a:headEnd/>
            <a:tailEnd/>
          </a:ln>
        </p:spPr>
      </p:pic>
      <p:pic>
        <p:nvPicPr>
          <p:cNvPr id="7" name="Picture 6"/>
          <p:cNvPicPr/>
          <p:nvPr/>
        </p:nvPicPr>
        <p:blipFill>
          <a:blip r:embed="rId2" cstate="print"/>
          <a:srcRect t="65960"/>
          <a:stretch>
            <a:fillRect/>
          </a:stretch>
        </p:blipFill>
        <p:spPr bwMode="auto">
          <a:xfrm>
            <a:off x="2809875" y="3733800"/>
            <a:ext cx="6334125" cy="3124200"/>
          </a:xfrm>
          <a:prstGeom prst="rect">
            <a:avLst/>
          </a:prstGeom>
          <a:solidFill>
            <a:schemeClr val="bg1"/>
          </a:solidFill>
          <a:ln w="9525">
            <a:noFill/>
            <a:miter lim="800000"/>
            <a:headEnd/>
            <a:tailEnd/>
          </a:ln>
        </p:spPr>
      </p:pic>
      <p:sp>
        <p:nvSpPr>
          <p:cNvPr id="8" name="Down Arrow 7"/>
          <p:cNvSpPr/>
          <p:nvPr/>
        </p:nvSpPr>
        <p:spPr>
          <a:xfrm rot="16200000">
            <a:off x="2952750" y="2228850"/>
            <a:ext cx="495300" cy="1676400"/>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16200000">
            <a:off x="6915150" y="5505450"/>
            <a:ext cx="495300" cy="1676400"/>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idx="13"/>
          </p:nvPr>
        </p:nvSpPr>
        <p:spPr/>
        <p:txBody>
          <a:bodyPr/>
          <a:lstStyle/>
          <a:p>
            <a:endParaRPr lang="en-US"/>
          </a:p>
        </p:txBody>
      </p:sp>
      <p:pic>
        <p:nvPicPr>
          <p:cNvPr id="5" name="Picture 4"/>
          <p:cNvPicPr/>
          <p:nvPr/>
        </p:nvPicPr>
        <p:blipFill>
          <a:blip r:embed="rId2" cstate="print"/>
          <a:srcRect l="4734" t="10162" b="7390"/>
          <a:stretch>
            <a:fillRect/>
          </a:stretch>
        </p:blipFill>
        <p:spPr bwMode="auto">
          <a:xfrm>
            <a:off x="838200" y="990600"/>
            <a:ext cx="7620000" cy="5257800"/>
          </a:xfrm>
          <a:prstGeom prst="rect">
            <a:avLst/>
          </a:prstGeom>
          <a:solidFill>
            <a:schemeClr val="bg1"/>
          </a:solidFill>
          <a:ln w="9525">
            <a:noFill/>
            <a:miter lim="800000"/>
            <a:headEnd/>
            <a:tailEnd/>
          </a:ln>
        </p:spPr>
      </p:pic>
      <p:sp>
        <p:nvSpPr>
          <p:cNvPr id="6" name="Rectangle 2"/>
          <p:cNvSpPr txBox="1">
            <a:spLocks noChangeArrowheads="1"/>
          </p:cNvSpPr>
          <p:nvPr/>
        </p:nvSpPr>
        <p:spPr bwMode="auto">
          <a:xfrm>
            <a:off x="0" y="-30162"/>
            <a:ext cx="9144000" cy="868362"/>
          </a:xfrm>
          <a:prstGeom prst="rect">
            <a:avLst/>
          </a:prstGeom>
          <a:solidFill>
            <a:srgbClr val="5A868C"/>
          </a:solidFill>
          <a:ln w="9525">
            <a:solidFill>
              <a:schemeClr val="accent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chemeClr val="bg1"/>
                </a:solidFill>
                <a:effectLst/>
                <a:uLnTx/>
                <a:uFillTx/>
                <a:latin typeface="Calibri" pitchFamily="34" charset="0"/>
                <a:ea typeface="+mj-ea"/>
                <a:cs typeface="+mj-cs"/>
              </a:rPr>
              <a:t>Student-level</a:t>
            </a:r>
            <a:r>
              <a:rPr kumimoji="0" lang="en-US" sz="4000" b="1" i="0" u="none" strike="noStrike" kern="0" cap="none" spc="0" normalizeH="0" noProof="0" dirty="0" smtClean="0">
                <a:ln>
                  <a:noFill/>
                </a:ln>
                <a:solidFill>
                  <a:schemeClr val="bg1"/>
                </a:solidFill>
                <a:effectLst/>
                <a:uLnTx/>
                <a:uFillTx/>
                <a:latin typeface="Calibri" pitchFamily="34" charset="0"/>
                <a:ea typeface="+mj-ea"/>
                <a:cs typeface="+mj-cs"/>
              </a:rPr>
              <a:t> data: By Year Group </a:t>
            </a:r>
            <a:endParaRPr kumimoji="0" lang="en-US" sz="4000" b="1" i="0" u="none" strike="noStrike" kern="0" cap="none" spc="0" normalizeH="0" baseline="0" noProof="0" dirty="0" smtClean="0">
              <a:ln>
                <a:noFill/>
              </a:ln>
              <a:solidFill>
                <a:schemeClr val="bg1"/>
              </a:solidFill>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idx="13"/>
          </p:nvPr>
        </p:nvSpPr>
        <p:spPr/>
        <p:txBody>
          <a:bodyPr/>
          <a:lstStyle/>
          <a:p>
            <a:endParaRPr lang="en-US" dirty="0"/>
          </a:p>
        </p:txBody>
      </p:sp>
      <p:sp>
        <p:nvSpPr>
          <p:cNvPr id="6" name="Rectangle 2"/>
          <p:cNvSpPr txBox="1">
            <a:spLocks noChangeArrowheads="1"/>
          </p:cNvSpPr>
          <p:nvPr/>
        </p:nvSpPr>
        <p:spPr bwMode="auto">
          <a:xfrm>
            <a:off x="0" y="-30162"/>
            <a:ext cx="9144000" cy="868362"/>
          </a:xfrm>
          <a:prstGeom prst="rect">
            <a:avLst/>
          </a:prstGeom>
          <a:solidFill>
            <a:srgbClr val="5A868C"/>
          </a:solidFill>
          <a:ln w="9525">
            <a:solidFill>
              <a:schemeClr val="accent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noProof="0" dirty="0" smtClean="0">
                <a:ln>
                  <a:noFill/>
                </a:ln>
                <a:solidFill>
                  <a:schemeClr val="bg1"/>
                </a:solidFill>
                <a:effectLst/>
                <a:uLnTx/>
                <a:uFillTx/>
                <a:latin typeface="Calibri" pitchFamily="34" charset="0"/>
                <a:ea typeface="+mj-ea"/>
                <a:cs typeface="+mj-cs"/>
              </a:rPr>
              <a:t>Year Group – Gender </a:t>
            </a:r>
            <a:endParaRPr kumimoji="0" lang="en-US" sz="4000" b="1" i="0" u="none" strike="noStrike" kern="0" cap="none" spc="0" normalizeH="0" baseline="0" noProof="0" dirty="0" smtClean="0">
              <a:ln>
                <a:noFill/>
              </a:ln>
              <a:solidFill>
                <a:schemeClr val="bg1"/>
              </a:solidFill>
              <a:effectLst/>
              <a:uLnTx/>
              <a:uFillTx/>
              <a:latin typeface="Calibri" pitchFamily="34" charset="0"/>
              <a:ea typeface="+mj-ea"/>
              <a:cs typeface="+mj-cs"/>
            </a:endParaRPr>
          </a:p>
        </p:txBody>
      </p:sp>
      <p:pic>
        <p:nvPicPr>
          <p:cNvPr id="7" name="Picture 6"/>
          <p:cNvPicPr/>
          <p:nvPr/>
        </p:nvPicPr>
        <p:blipFill>
          <a:blip r:embed="rId2" cstate="print"/>
          <a:srcRect l="4734" t="9767" b="6163"/>
          <a:stretch>
            <a:fillRect/>
          </a:stretch>
        </p:blipFill>
        <p:spPr bwMode="auto">
          <a:xfrm>
            <a:off x="1295400" y="990600"/>
            <a:ext cx="6437376" cy="5288889"/>
          </a:xfrm>
          <a:prstGeom prst="rect">
            <a:avLst/>
          </a:prstGeom>
          <a:solidFill>
            <a:schemeClr val="bg1"/>
          </a:solid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idx="13"/>
          </p:nvPr>
        </p:nvSpPr>
        <p:spPr/>
        <p:txBody>
          <a:bodyPr/>
          <a:lstStyle/>
          <a:p>
            <a:endParaRPr lang="en-US" dirty="0"/>
          </a:p>
        </p:txBody>
      </p:sp>
      <p:sp>
        <p:nvSpPr>
          <p:cNvPr id="5" name="Rectangle 2"/>
          <p:cNvSpPr txBox="1">
            <a:spLocks noChangeArrowheads="1"/>
          </p:cNvSpPr>
          <p:nvPr/>
        </p:nvSpPr>
        <p:spPr bwMode="auto">
          <a:xfrm>
            <a:off x="0" y="-30162"/>
            <a:ext cx="9144000" cy="868362"/>
          </a:xfrm>
          <a:prstGeom prst="rect">
            <a:avLst/>
          </a:prstGeom>
          <a:solidFill>
            <a:srgbClr val="5A868C"/>
          </a:solidFill>
          <a:ln w="9525">
            <a:solidFill>
              <a:schemeClr val="accent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0" cap="none" spc="0" normalizeH="0" baseline="0" noProof="0" dirty="0" smtClean="0">
                <a:ln>
                  <a:noFill/>
                </a:ln>
                <a:solidFill>
                  <a:schemeClr val="bg1"/>
                </a:solidFill>
                <a:effectLst/>
                <a:uLnTx/>
                <a:uFillTx/>
                <a:latin typeface="Calibri" pitchFamily="34" charset="0"/>
                <a:ea typeface="+mj-ea"/>
                <a:cs typeface="+mj-cs"/>
              </a:rPr>
              <a:t>Motivation</a:t>
            </a:r>
            <a:r>
              <a:rPr kumimoji="0" lang="en-GB" sz="4000" b="1" i="0" u="none" strike="noStrike" kern="0" cap="none" spc="0" normalizeH="0" noProof="0" dirty="0" smtClean="0">
                <a:ln>
                  <a:noFill/>
                </a:ln>
                <a:solidFill>
                  <a:schemeClr val="bg1"/>
                </a:solidFill>
                <a:effectLst/>
                <a:uLnTx/>
                <a:uFillTx/>
                <a:latin typeface="Calibri" pitchFamily="34" charset="0"/>
                <a:ea typeface="+mj-ea"/>
                <a:cs typeface="+mj-cs"/>
              </a:rPr>
              <a:t> …Previous results</a:t>
            </a:r>
            <a:endParaRPr kumimoji="0" lang="en-US" sz="4000" b="1" i="0" u="none" strike="noStrike" kern="0" cap="none" spc="0" normalizeH="0" baseline="0" noProof="0" dirty="0" smtClean="0">
              <a:ln>
                <a:noFill/>
              </a:ln>
              <a:solidFill>
                <a:schemeClr val="bg1"/>
              </a:solidFill>
              <a:effectLst/>
              <a:uLnTx/>
              <a:uFillTx/>
              <a:latin typeface="Calibri" pitchFamily="34" charset="0"/>
              <a:ea typeface="+mj-ea"/>
              <a:cs typeface="+mj-cs"/>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7019" r="3622"/>
          <a:stretch>
            <a:fillRect/>
          </a:stretch>
        </p:blipFill>
        <p:spPr bwMode="auto">
          <a:xfrm>
            <a:off x="76200" y="838200"/>
            <a:ext cx="5973454" cy="5544616"/>
          </a:xfrm>
          <a:prstGeom prst="rect">
            <a:avLst/>
          </a:prstGeom>
          <a:noFill/>
          <a:ln w="9525">
            <a:solidFill>
              <a:srgbClr val="333399">
                <a:alpha val="70979"/>
              </a:srgbClr>
            </a:solidFill>
            <a:miter lim="800000"/>
            <a:headEnd/>
            <a:tailEnd/>
          </a:ln>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bwMode="auto">
          <a:xfrm>
            <a:off x="5890320" y="1219200"/>
            <a:ext cx="3146176" cy="4937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sz="2500" b="0" i="0" u="none" strike="noStrike" kern="0" cap="none" spc="0" normalizeH="0" baseline="0" noProof="0" dirty="0" smtClean="0">
                <a:ln>
                  <a:noFill/>
                </a:ln>
                <a:solidFill>
                  <a:schemeClr val="tx1"/>
                </a:solidFill>
                <a:effectLst/>
                <a:uLnTx/>
                <a:uFillTx/>
                <a:latin typeface="Calibri" pitchFamily="34" charset="0"/>
                <a:ea typeface="+mn-ea"/>
                <a:cs typeface="+mn-cs"/>
              </a:rPr>
              <a:t>The STEM issue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2500" b="0" i="0" u="none" strike="noStrike" kern="0" cap="none" spc="0" normalizeH="0" baseline="0" noProof="0" dirty="0" smtClean="0">
                <a:ln>
                  <a:noFill/>
                </a:ln>
                <a:solidFill>
                  <a:schemeClr val="tx1"/>
                </a:solidFill>
                <a:effectLst/>
                <a:uLnTx/>
                <a:uFillTx/>
                <a:latin typeface="Calibri" pitchFamily="34" charset="0"/>
                <a:ea typeface="+mn-ea"/>
                <a:cs typeface="+mn-cs"/>
              </a:rPr>
              <a:t>STEM: Science Technology, Engineering and Mathematics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2500" b="0" i="0" u="none" strike="noStrike" kern="0" cap="none" spc="0" normalizeH="0" baseline="0" noProof="0" dirty="0" smtClean="0">
                <a:ln>
                  <a:noFill/>
                </a:ln>
                <a:solidFill>
                  <a:schemeClr val="tx1"/>
                </a:solidFill>
                <a:effectLst/>
                <a:uLnTx/>
                <a:uFillTx/>
                <a:latin typeface="Calibri" pitchFamily="34" charset="0"/>
                <a:ea typeface="+mn-ea"/>
                <a:cs typeface="+mn-cs"/>
              </a:rPr>
              <a:t>Participation remains problematic</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2500" b="0" i="0" u="none" strike="noStrike" kern="0" cap="none" spc="0" normalizeH="0" baseline="0" noProof="0" dirty="0" smtClean="0">
                <a:ln>
                  <a:noFill/>
                </a:ln>
                <a:solidFill>
                  <a:schemeClr val="tx1"/>
                </a:solidFill>
                <a:effectLst/>
                <a:uLnTx/>
                <a:uFillTx/>
                <a:latin typeface="Calibri" pitchFamily="34" charset="0"/>
                <a:ea typeface="+mn-ea"/>
                <a:cs typeface="+mn-cs"/>
              </a:rPr>
              <a:t>Students dispositions are declining</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GB" sz="2500" b="0" i="0" u="none" strike="noStrike" kern="0" cap="none" spc="0" normalizeH="0" baseline="0" noProof="0" dirty="0">
              <a:ln>
                <a:noFill/>
              </a:ln>
              <a:solidFill>
                <a:schemeClr val="tx1"/>
              </a:solidFill>
              <a:effectLst/>
              <a:uLnTx/>
              <a:uFillTx/>
              <a:latin typeface="Calibri"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 calcmode="lin" valueType="num">
                                      <p:cBhvr additive="base">
                                        <p:cTn id="18"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8">
                                            <p:txEl>
                                              <p:pRg st="1" end="1"/>
                                            </p:txEl>
                                          </p:spTgt>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 calcmode="lin" valueType="num">
                                      <p:cBhvr additive="base">
                                        <p:cTn id="22"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8">
                                            <p:txEl>
                                              <p:pRg st="2" end="2"/>
                                            </p:txEl>
                                          </p:spTgt>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 calcmode="lin" valueType="num">
                                      <p:cBhvr additive="base">
                                        <p:cTn id="26" dur="50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419600" y="3048000"/>
            <a:ext cx="4495800" cy="3078163"/>
          </a:xfrm>
        </p:spPr>
        <p:txBody>
          <a:bodyPr/>
          <a:lstStyle/>
          <a:p>
            <a:pPr marL="0" indent="0">
              <a:buNone/>
            </a:pPr>
            <a:r>
              <a:rPr lang="en-GB" dirty="0" smtClean="0"/>
              <a:t>In other words:</a:t>
            </a:r>
          </a:p>
          <a:p>
            <a:r>
              <a:rPr lang="en-GB" sz="3000" dirty="0" smtClean="0"/>
              <a:t>association of the measure of pedagogy perception with variables relevant to students’ mathematics dispositions</a:t>
            </a:r>
            <a:endParaRPr lang="en-US" sz="3000" dirty="0"/>
          </a:p>
        </p:txBody>
      </p:sp>
      <p:sp>
        <p:nvSpPr>
          <p:cNvPr id="5" name="Rectangle 2"/>
          <p:cNvSpPr txBox="1">
            <a:spLocks noChangeArrowheads="1"/>
          </p:cNvSpPr>
          <p:nvPr/>
        </p:nvSpPr>
        <p:spPr bwMode="auto">
          <a:xfrm>
            <a:off x="0" y="-30162"/>
            <a:ext cx="9144000" cy="868362"/>
          </a:xfrm>
          <a:prstGeom prst="rect">
            <a:avLst/>
          </a:prstGeom>
          <a:solidFill>
            <a:srgbClr val="5A868C"/>
          </a:solidFill>
          <a:ln w="9525">
            <a:solidFill>
              <a:schemeClr val="accent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chemeClr val="bg1"/>
                </a:solidFill>
                <a:effectLst/>
                <a:uLnTx/>
                <a:uFillTx/>
                <a:latin typeface="Calibri" pitchFamily="34" charset="0"/>
                <a:ea typeface="+mj-ea"/>
                <a:cs typeface="+mj-cs"/>
              </a:rPr>
              <a:t>Are some practices more engaging?</a:t>
            </a:r>
          </a:p>
        </p:txBody>
      </p:sp>
      <p:pic>
        <p:nvPicPr>
          <p:cNvPr id="6" name="Picture 5" descr="5540_education_cartoon.gif"/>
          <p:cNvPicPr>
            <a:picLocks noChangeAspect="1"/>
          </p:cNvPicPr>
          <p:nvPr/>
        </p:nvPicPr>
        <p:blipFill>
          <a:blip r:embed="rId2" cstate="print"/>
          <a:srcRect t="10019" b="6962"/>
          <a:stretch>
            <a:fillRect/>
          </a:stretch>
        </p:blipFill>
        <p:spPr>
          <a:xfrm>
            <a:off x="228600" y="990600"/>
            <a:ext cx="4038600" cy="441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idx="13"/>
          </p:nvPr>
        </p:nvSpPr>
        <p:spPr/>
        <p:txBody>
          <a:bodyPr/>
          <a:lstStyle/>
          <a:p>
            <a:endParaRPr lang="en-US" dirty="0"/>
          </a:p>
        </p:txBody>
      </p:sp>
      <p:sp>
        <p:nvSpPr>
          <p:cNvPr id="5" name="Rectangle 2"/>
          <p:cNvSpPr txBox="1">
            <a:spLocks noChangeArrowheads="1"/>
          </p:cNvSpPr>
          <p:nvPr/>
        </p:nvSpPr>
        <p:spPr bwMode="auto">
          <a:xfrm>
            <a:off x="0" y="-30162"/>
            <a:ext cx="9144000" cy="1096962"/>
          </a:xfrm>
          <a:prstGeom prst="rect">
            <a:avLst/>
          </a:prstGeom>
          <a:solidFill>
            <a:srgbClr val="5A868C"/>
          </a:solidFill>
          <a:ln w="9525">
            <a:solidFill>
              <a:schemeClr val="accent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500" b="1" kern="0" baseline="0" dirty="0" smtClean="0">
                <a:solidFill>
                  <a:schemeClr val="bg1"/>
                </a:solidFill>
                <a:latin typeface="Calibri" pitchFamily="34" charset="0"/>
                <a:ea typeface="+mj-ea"/>
                <a:cs typeface="+mj-cs"/>
              </a:rPr>
              <a:t>Students’ favourite and least favourite</a:t>
            </a:r>
            <a:r>
              <a:rPr lang="en-GB" sz="3500" b="1" kern="0" dirty="0" smtClean="0">
                <a:solidFill>
                  <a:schemeClr val="bg1"/>
                </a:solidFill>
                <a:latin typeface="Calibri" pitchFamily="34" charset="0"/>
                <a:ea typeface="+mj-ea"/>
                <a:cs typeface="+mj-cs"/>
              </a:rPr>
              <a:t> topics</a:t>
            </a:r>
            <a:endParaRPr kumimoji="0" lang="en-US" sz="3500" b="1" i="0" u="none" strike="noStrike" kern="0" cap="none" spc="0" normalizeH="0" baseline="0" noProof="0" dirty="0" smtClean="0">
              <a:ln>
                <a:noFill/>
              </a:ln>
              <a:solidFill>
                <a:schemeClr val="bg1"/>
              </a:solidFill>
              <a:effectLst/>
              <a:uLnTx/>
              <a:uFillTx/>
              <a:latin typeface="Calibri" pitchFamily="34" charset="0"/>
              <a:ea typeface="+mj-ea"/>
              <a:cs typeface="+mj-cs"/>
            </a:endParaRPr>
          </a:p>
        </p:txBody>
      </p:sp>
      <p:pic>
        <p:nvPicPr>
          <p:cNvPr id="6" name="Picture 5" descr="Y:\Teleprism\Reports\2012 02\wordclouds\Whole sample - favourite.png"/>
          <p:cNvPicPr/>
          <p:nvPr/>
        </p:nvPicPr>
        <p:blipFill>
          <a:blip r:embed="rId2" cstate="print"/>
          <a:srcRect/>
          <a:stretch>
            <a:fillRect/>
          </a:stretch>
        </p:blipFill>
        <p:spPr bwMode="auto">
          <a:xfrm>
            <a:off x="4724400" y="1600200"/>
            <a:ext cx="4191000" cy="3962400"/>
          </a:xfrm>
          <a:prstGeom prst="rect">
            <a:avLst/>
          </a:prstGeom>
          <a:noFill/>
          <a:ln w="9525">
            <a:noFill/>
            <a:miter lim="800000"/>
            <a:headEnd/>
            <a:tailEnd/>
          </a:ln>
        </p:spPr>
      </p:pic>
      <p:pic>
        <p:nvPicPr>
          <p:cNvPr id="7" name="Picture 6" descr="Y:\Teleprism\Reports\2012 02\wordclouds\Whole sample - least favourite.png"/>
          <p:cNvPicPr/>
          <p:nvPr/>
        </p:nvPicPr>
        <p:blipFill>
          <a:blip r:embed="rId3" cstate="print"/>
          <a:srcRect/>
          <a:stretch>
            <a:fillRect/>
          </a:stretch>
        </p:blipFill>
        <p:spPr bwMode="auto">
          <a:xfrm>
            <a:off x="228600" y="1600200"/>
            <a:ext cx="4143375" cy="3962400"/>
          </a:xfrm>
          <a:prstGeom prst="rect">
            <a:avLst/>
          </a:prstGeom>
          <a:noFill/>
          <a:ln w="9525">
            <a:noFill/>
            <a:miter lim="800000"/>
            <a:headEnd/>
            <a:tailEnd/>
          </a:ln>
        </p:spPr>
      </p:pic>
      <p:sp>
        <p:nvSpPr>
          <p:cNvPr id="8" name="Down Arrow 7"/>
          <p:cNvSpPr/>
          <p:nvPr/>
        </p:nvSpPr>
        <p:spPr>
          <a:xfrm rot="18097752">
            <a:off x="4235792" y="360905"/>
            <a:ext cx="638988" cy="2189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idx="13"/>
          </p:nvPr>
        </p:nvSpPr>
        <p:spPr>
          <a:xfrm>
            <a:off x="0" y="685800"/>
            <a:ext cx="9144000" cy="5791200"/>
          </a:xfrm>
        </p:spPr>
        <p:txBody>
          <a:bodyPr/>
          <a:lstStyle/>
          <a:p>
            <a:endParaRPr lang="en-US" dirty="0"/>
          </a:p>
        </p:txBody>
      </p:sp>
      <p:pic>
        <p:nvPicPr>
          <p:cNvPr id="6" name="Picture 5"/>
          <p:cNvPicPr/>
          <p:nvPr/>
        </p:nvPicPr>
        <p:blipFill>
          <a:blip r:embed="rId2" cstate="print"/>
          <a:srcRect t="9353" b="7737"/>
          <a:stretch>
            <a:fillRect/>
          </a:stretch>
        </p:blipFill>
        <p:spPr bwMode="auto">
          <a:xfrm>
            <a:off x="1371600" y="914400"/>
            <a:ext cx="6337189" cy="5088834"/>
          </a:xfrm>
          <a:prstGeom prst="rect">
            <a:avLst/>
          </a:prstGeom>
          <a:solidFill>
            <a:schemeClr val="bg1"/>
          </a:solidFill>
          <a:ln w="9525">
            <a:noFill/>
            <a:miter lim="800000"/>
            <a:headEnd/>
            <a:tailEnd/>
          </a:ln>
        </p:spPr>
      </p:pic>
      <p:sp>
        <p:nvSpPr>
          <p:cNvPr id="7" name="Rectangle 2"/>
          <p:cNvSpPr txBox="1">
            <a:spLocks noChangeArrowheads="1"/>
          </p:cNvSpPr>
          <p:nvPr/>
        </p:nvSpPr>
        <p:spPr bwMode="auto">
          <a:xfrm>
            <a:off x="0" y="-30162"/>
            <a:ext cx="9144000" cy="792162"/>
          </a:xfrm>
          <a:prstGeom prst="rect">
            <a:avLst/>
          </a:prstGeom>
          <a:solidFill>
            <a:srgbClr val="5A868C"/>
          </a:solidFill>
          <a:ln w="9525">
            <a:solidFill>
              <a:schemeClr val="accent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500" b="1" kern="0" baseline="0" dirty="0" smtClean="0">
                <a:solidFill>
                  <a:schemeClr val="bg1"/>
                </a:solidFill>
                <a:latin typeface="Calibri" pitchFamily="34" charset="0"/>
                <a:ea typeface="+mj-ea"/>
                <a:cs typeface="+mj-cs"/>
              </a:rPr>
              <a:t>Pedagogy by ‘preference’</a:t>
            </a:r>
            <a:endParaRPr kumimoji="0" lang="en-US" sz="3500" b="1" i="0" u="none" strike="noStrike" kern="0" cap="none" spc="0" normalizeH="0" baseline="0" noProof="0" dirty="0" smtClean="0">
              <a:ln>
                <a:noFill/>
              </a:ln>
              <a:solidFill>
                <a:schemeClr val="bg1"/>
              </a:solidFill>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idx="13"/>
          </p:nvPr>
        </p:nvSpPr>
        <p:spPr>
          <a:xfrm>
            <a:off x="0" y="1066800"/>
            <a:ext cx="9144000" cy="5410200"/>
          </a:xfrm>
        </p:spPr>
        <p:txBody>
          <a:bodyPr/>
          <a:lstStyle/>
          <a:p>
            <a:pPr lvl="1">
              <a:buFont typeface="Wingdings" pitchFamily="2" charset="2"/>
              <a:buChar char="§"/>
            </a:pPr>
            <a:r>
              <a:rPr lang="en-GB" sz="3000" dirty="0" smtClean="0">
                <a:latin typeface="Calibri" pitchFamily="34" charset="0"/>
              </a:rPr>
              <a:t>Tentative preliminary analysis</a:t>
            </a:r>
            <a:endParaRPr lang="en-US" sz="3000" dirty="0" smtClean="0">
              <a:latin typeface="Calibri" pitchFamily="34" charset="0"/>
            </a:endParaRPr>
          </a:p>
          <a:p>
            <a:pPr lvl="1">
              <a:buFont typeface="Wingdings" pitchFamily="2" charset="2"/>
              <a:buChar char="§"/>
            </a:pPr>
            <a:r>
              <a:rPr lang="en-GB" sz="3000" dirty="0" smtClean="0">
                <a:latin typeface="Calibri" pitchFamily="34" charset="0"/>
              </a:rPr>
              <a:t>Validation should be complemented with qualitative data from interviews with students and teachers (see Qasim et. Al, BERA 2012)</a:t>
            </a:r>
            <a:endParaRPr lang="en-US" sz="3000" dirty="0" smtClean="0">
              <a:latin typeface="Calibri" pitchFamily="34" charset="0"/>
            </a:endParaRPr>
          </a:p>
          <a:p>
            <a:pPr lvl="1">
              <a:buFont typeface="Wingdings" pitchFamily="2" charset="2"/>
              <a:buChar char="§"/>
            </a:pPr>
            <a:r>
              <a:rPr lang="en-GB" sz="3000" dirty="0" smtClean="0">
                <a:latin typeface="Calibri" pitchFamily="34" charset="0"/>
              </a:rPr>
              <a:t>Some of the resulting associations may be masked by interactions with other variables (further tested with generalised linear models)</a:t>
            </a:r>
            <a:endParaRPr lang="en-US" sz="3000" dirty="0" smtClean="0">
              <a:latin typeface="Calibri" pitchFamily="34" charset="0"/>
            </a:endParaRPr>
          </a:p>
          <a:p>
            <a:pPr lvl="1">
              <a:buFont typeface="Wingdings" pitchFamily="2" charset="2"/>
              <a:buChar char="§"/>
            </a:pPr>
            <a:r>
              <a:rPr lang="en-GB" sz="3000" dirty="0" smtClean="0">
                <a:latin typeface="Calibri" pitchFamily="34" charset="0"/>
              </a:rPr>
              <a:t>Multilevel modelling will also be pursuit to deal with the hierarchical structure of the data</a:t>
            </a:r>
            <a:endParaRPr lang="en-US" sz="3000" dirty="0" smtClean="0">
              <a:latin typeface="Calibri" pitchFamily="34" charset="0"/>
            </a:endParaRPr>
          </a:p>
        </p:txBody>
      </p:sp>
      <p:sp>
        <p:nvSpPr>
          <p:cNvPr id="5" name="Rectangle 2"/>
          <p:cNvSpPr txBox="1">
            <a:spLocks noChangeArrowheads="1"/>
          </p:cNvSpPr>
          <p:nvPr/>
        </p:nvSpPr>
        <p:spPr bwMode="auto">
          <a:xfrm>
            <a:off x="0" y="-30162"/>
            <a:ext cx="9144000" cy="1096962"/>
          </a:xfrm>
          <a:prstGeom prst="rect">
            <a:avLst/>
          </a:prstGeom>
          <a:solidFill>
            <a:srgbClr val="5A868C"/>
          </a:solidFill>
          <a:ln w="9525">
            <a:solidFill>
              <a:schemeClr val="accent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500" b="1" kern="0" baseline="0" dirty="0" smtClean="0">
                <a:solidFill>
                  <a:schemeClr val="bg1"/>
                </a:solidFill>
                <a:latin typeface="Calibri" pitchFamily="34" charset="0"/>
                <a:ea typeface="+mj-ea"/>
                <a:cs typeface="+mj-cs"/>
              </a:rPr>
              <a:t>Limitations</a:t>
            </a:r>
            <a:r>
              <a:rPr lang="en-GB" sz="3500" b="1" kern="0" dirty="0" smtClean="0">
                <a:solidFill>
                  <a:schemeClr val="bg1"/>
                </a:solidFill>
                <a:latin typeface="Calibri" pitchFamily="34" charset="0"/>
                <a:ea typeface="+mj-ea"/>
                <a:cs typeface="+mj-cs"/>
              </a:rPr>
              <a:t> and further work</a:t>
            </a:r>
            <a:endParaRPr kumimoji="0" lang="en-US" sz="3500" b="1" i="0" u="none" strike="noStrike" kern="0" cap="none" spc="0" normalizeH="0" baseline="0" noProof="0" dirty="0" smtClean="0">
              <a:ln>
                <a:noFill/>
              </a:ln>
              <a:solidFill>
                <a:schemeClr val="bg1"/>
              </a:solidFill>
              <a:effectLst/>
              <a:uLnTx/>
              <a:uFillTx/>
              <a:latin typeface="Calibri"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idx="13"/>
          </p:nvPr>
        </p:nvSpPr>
        <p:spPr>
          <a:xfrm>
            <a:off x="0" y="1066800"/>
            <a:ext cx="9144000" cy="5410200"/>
          </a:xfrm>
        </p:spPr>
        <p:txBody>
          <a:bodyPr/>
          <a:lstStyle/>
          <a:p>
            <a:r>
              <a:rPr lang="en-GB" sz="2500" dirty="0" smtClean="0">
                <a:latin typeface="Calibri" pitchFamily="34" charset="0"/>
              </a:rPr>
              <a:t>Twenty-first century maths lessons in English secondary schools are generally much like those of decades ago, with the teacher standing at the front of the class asking questions and opportunities for pupils to relate the subject to their real lives relatively sparse. </a:t>
            </a:r>
            <a:endParaRPr lang="en-US" sz="2500" dirty="0" smtClean="0">
              <a:latin typeface="Calibri" pitchFamily="34" charset="0"/>
            </a:endParaRPr>
          </a:p>
          <a:p>
            <a:r>
              <a:rPr lang="en-GB" sz="2500" dirty="0" smtClean="0">
                <a:latin typeface="Calibri" pitchFamily="34" charset="0"/>
              </a:rPr>
              <a:t>And the GCSE exams system seems to underscore this position, with lessons becoming increasingly routine and less interactive as pupils get older and approach the end of their compulsory schooling careers.</a:t>
            </a:r>
            <a:endParaRPr lang="en-US" sz="2500" dirty="0" smtClean="0">
              <a:latin typeface="Calibri" pitchFamily="34" charset="0"/>
            </a:endParaRPr>
          </a:p>
          <a:p>
            <a:r>
              <a:rPr lang="en-GB" sz="2500" dirty="0" smtClean="0">
                <a:latin typeface="Calibri" pitchFamily="34" charset="0"/>
              </a:rPr>
              <a:t>This may be a factor in maths ranking as the subject secondary pupils are most likely to say they dislike, although it also has among the highest number of pupils naming it as their preferred choice.</a:t>
            </a:r>
            <a:endParaRPr lang="en-US" sz="2500" dirty="0">
              <a:latin typeface="Calibri" pitchFamily="34" charset="0"/>
            </a:endParaRPr>
          </a:p>
        </p:txBody>
      </p:sp>
      <p:sp>
        <p:nvSpPr>
          <p:cNvPr id="5" name="Rectangle 2"/>
          <p:cNvSpPr txBox="1">
            <a:spLocks noChangeArrowheads="1"/>
          </p:cNvSpPr>
          <p:nvPr/>
        </p:nvSpPr>
        <p:spPr bwMode="auto">
          <a:xfrm>
            <a:off x="0" y="0"/>
            <a:ext cx="9144000" cy="1096962"/>
          </a:xfrm>
          <a:prstGeom prst="rect">
            <a:avLst/>
          </a:prstGeom>
          <a:solidFill>
            <a:srgbClr val="5A868C"/>
          </a:solidFill>
          <a:ln w="9525">
            <a:solidFill>
              <a:schemeClr val="accent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500" b="1" i="0" u="none" strike="noStrike" kern="0" cap="none" spc="0" normalizeH="0" baseline="0" noProof="0" dirty="0" smtClean="0">
                <a:ln>
                  <a:noFill/>
                </a:ln>
                <a:solidFill>
                  <a:schemeClr val="bg1"/>
                </a:solidFill>
                <a:effectLst/>
                <a:uLnTx/>
                <a:uFillTx/>
                <a:latin typeface="Calibri" pitchFamily="34" charset="0"/>
                <a:ea typeface="+mj-ea"/>
                <a:cs typeface="+mj-cs"/>
              </a:rPr>
              <a:t>Concluding</a:t>
            </a:r>
            <a:r>
              <a:rPr kumimoji="0" lang="en-GB" sz="3500" b="1" i="0" u="none" strike="noStrike" kern="0" cap="none" spc="0" normalizeH="0" noProof="0" dirty="0" smtClean="0">
                <a:ln>
                  <a:noFill/>
                </a:ln>
                <a:solidFill>
                  <a:schemeClr val="bg1"/>
                </a:solidFill>
                <a:effectLst/>
                <a:uLnTx/>
                <a:uFillTx/>
                <a:latin typeface="Calibri" pitchFamily="34" charset="0"/>
                <a:ea typeface="+mj-ea"/>
                <a:cs typeface="+mj-cs"/>
              </a:rPr>
              <a:t> Points – From press release</a:t>
            </a:r>
            <a:endParaRPr kumimoji="0" lang="en-US" sz="3500" b="1" i="0" u="none" strike="noStrike" kern="0" cap="none" spc="0" normalizeH="0" baseline="0" noProof="0" dirty="0" smtClean="0">
              <a:ln>
                <a:noFill/>
              </a:ln>
              <a:solidFill>
                <a:schemeClr val="bg1"/>
              </a:solidFill>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3"/>
          </p:nvPr>
        </p:nvSpPr>
        <p:spPr/>
        <p:txBody>
          <a:bodyPr/>
          <a:lstStyle/>
          <a:p>
            <a:endParaRPr lang="en-US" dirty="0"/>
          </a:p>
        </p:txBody>
      </p:sp>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066801"/>
            <a:ext cx="8839200" cy="5791200"/>
          </a:xfrm>
        </p:spPr>
        <p:txBody>
          <a:bodyPr/>
          <a:lstStyle/>
          <a:p>
            <a:pPr algn="ctr">
              <a:buNone/>
            </a:pPr>
            <a:r>
              <a:rPr lang="en-GB" sz="2400" i="1" dirty="0" smtClean="0"/>
              <a:t>	</a:t>
            </a:r>
          </a:p>
          <a:p>
            <a:pPr algn="ctr">
              <a:buNone/>
            </a:pPr>
            <a:r>
              <a:rPr lang="en-GB" sz="2400" i="1" dirty="0" smtClean="0"/>
              <a:t>Thank you!</a:t>
            </a:r>
            <a:endParaRPr lang="en-US" sz="2400" i="1" dirty="0"/>
          </a:p>
        </p:txBody>
      </p:sp>
      <p:sp>
        <p:nvSpPr>
          <p:cNvPr id="5" name="Rectangle 2"/>
          <p:cNvSpPr txBox="1">
            <a:spLocks noChangeArrowheads="1"/>
          </p:cNvSpPr>
          <p:nvPr/>
        </p:nvSpPr>
        <p:spPr bwMode="auto">
          <a:xfrm>
            <a:off x="0" y="0"/>
            <a:ext cx="9144000" cy="1295400"/>
          </a:xfrm>
          <a:prstGeom prst="rect">
            <a:avLst/>
          </a:prstGeom>
          <a:solidFill>
            <a:srgbClr val="5A868C"/>
          </a:solidFill>
          <a:ln w="9525">
            <a:solidFill>
              <a:schemeClr val="accent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400" b="1" kern="0" dirty="0" smtClean="0">
                <a:solidFill>
                  <a:schemeClr val="bg1"/>
                </a:solidFill>
                <a:latin typeface="Calibri" pitchFamily="34" charset="0"/>
                <a:ea typeface="+mj-ea"/>
                <a:cs typeface="+mj-cs"/>
              </a:rPr>
              <a:t>Is there a common ground for teaching for good results (exams) and engaging students in maths?</a:t>
            </a:r>
            <a:endParaRPr kumimoji="0" lang="en-US" sz="3400" b="1" i="0" u="none" strike="noStrike" kern="0" cap="none" spc="0" normalizeH="0" baseline="0" noProof="0" dirty="0" smtClean="0">
              <a:ln>
                <a:noFill/>
              </a:ln>
              <a:solidFill>
                <a:schemeClr val="bg1"/>
              </a:solidFill>
              <a:effectLst/>
              <a:uLnTx/>
              <a:uFillTx/>
              <a:latin typeface="Calibri" pitchFamily="34" charset="0"/>
              <a:ea typeface="+mj-ea"/>
              <a:cs typeface="+mj-cs"/>
            </a:endParaRPr>
          </a:p>
        </p:txBody>
      </p:sp>
      <p:pic>
        <p:nvPicPr>
          <p:cNvPr id="6" name="Picture 5" descr="Crime-Cartoons-Punch-1982-04-07-545.jpg"/>
          <p:cNvPicPr>
            <a:picLocks noChangeAspect="1"/>
          </p:cNvPicPr>
          <p:nvPr/>
        </p:nvPicPr>
        <p:blipFill>
          <a:blip r:embed="rId2" cstate="print"/>
          <a:stretch>
            <a:fillRect/>
          </a:stretch>
        </p:blipFill>
        <p:spPr>
          <a:xfrm>
            <a:off x="0" y="2057400"/>
            <a:ext cx="6128425" cy="4800600"/>
          </a:xfrm>
          <a:prstGeom prst="rect">
            <a:avLst/>
          </a:prstGeom>
        </p:spPr>
      </p:pic>
      <p:sp>
        <p:nvSpPr>
          <p:cNvPr id="7" name="Content Placeholder 6"/>
          <p:cNvSpPr txBox="1">
            <a:spLocks/>
          </p:cNvSpPr>
          <p:nvPr/>
        </p:nvSpPr>
        <p:spPr bwMode="auto">
          <a:xfrm>
            <a:off x="5029200" y="2819400"/>
            <a:ext cx="3276600" cy="400110"/>
          </a:xfrm>
          <a:prstGeom prst="rect">
            <a:avLst/>
          </a:prstGeom>
          <a:solidFill>
            <a:schemeClr val="bg1"/>
          </a:solidFill>
          <a:ln w="9525">
            <a:noFill/>
            <a:miter lim="800000"/>
            <a:headEnd/>
            <a:tailEnd/>
          </a:ln>
        </p:spPr>
        <p:txBody>
          <a:bodyPr vert="horz" wrap="square" lIns="91440" tIns="45720" rIns="91440" bIns="45720" numCol="1" rtlCol="0"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itchFamily="34" charset="0"/>
                <a:cs typeface="+mn-cs"/>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mn-cs"/>
              </a:defRPr>
            </a:lvl3pPr>
            <a:lvl4pPr marL="1600200" indent="-228600" algn="l" rtl="0" eaLnBrk="0" fontAlgn="base" hangingPunct="0">
              <a:spcBef>
                <a:spcPct val="20000"/>
              </a:spcBef>
              <a:spcAft>
                <a:spcPct val="0"/>
              </a:spcAft>
              <a:buChar char="–"/>
              <a:defRPr sz="2000">
                <a:solidFill>
                  <a:schemeClr val="tx1"/>
                </a:solidFill>
                <a:latin typeface="Calibri" pitchFamily="34" charset="0"/>
                <a:cs typeface="+mn-cs"/>
              </a:defRPr>
            </a:lvl4pPr>
            <a:lvl5pPr marL="2057400" indent="-228600" algn="l" rtl="0" eaLnBrk="0" fontAlgn="base" hangingPunct="0">
              <a:spcBef>
                <a:spcPct val="20000"/>
              </a:spcBef>
              <a:spcAft>
                <a:spcPct val="0"/>
              </a:spcAft>
              <a:buChar char="»"/>
              <a:defRPr sz="2000">
                <a:solidFill>
                  <a:schemeClr val="tx1"/>
                </a:solidFill>
                <a:latin typeface="Calibri"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buFontTx/>
              <a:buNone/>
            </a:pPr>
            <a:r>
              <a:rPr lang="en-GB" sz="2000" b="1" dirty="0" smtClean="0">
                <a:solidFill>
                  <a:srgbClr val="0070C0"/>
                </a:solidFill>
                <a:sym typeface="Wingdings" pitchFamily="2" charset="2"/>
              </a:rPr>
              <a:t>www.teleprism.com</a:t>
            </a:r>
            <a:endParaRPr lang="en-GB" sz="20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idx="13"/>
          </p:nvPr>
        </p:nvSpPr>
        <p:spPr/>
        <p:txBody>
          <a:bodyPr/>
          <a:lstStyle/>
          <a:p>
            <a:endParaRPr lang="en-US" dirty="0"/>
          </a:p>
        </p:txBody>
      </p:sp>
      <p:sp>
        <p:nvSpPr>
          <p:cNvPr id="5" name="Rectangle 2"/>
          <p:cNvSpPr txBox="1">
            <a:spLocks noChangeArrowheads="1"/>
          </p:cNvSpPr>
          <p:nvPr/>
        </p:nvSpPr>
        <p:spPr bwMode="auto">
          <a:xfrm>
            <a:off x="0" y="-30162"/>
            <a:ext cx="9144000" cy="1782762"/>
          </a:xfrm>
          <a:prstGeom prst="rect">
            <a:avLst/>
          </a:prstGeom>
          <a:solidFill>
            <a:srgbClr val="5A868C"/>
          </a:solidFill>
          <a:ln w="9525">
            <a:solidFill>
              <a:schemeClr val="accent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0" cap="none" spc="0" normalizeH="0" baseline="0" noProof="0" dirty="0" smtClean="0">
                <a:ln>
                  <a:noFill/>
                </a:ln>
                <a:solidFill>
                  <a:schemeClr val="bg1"/>
                </a:solidFill>
                <a:effectLst/>
                <a:uLnTx/>
                <a:uFillTx/>
                <a:latin typeface="Calibri" pitchFamily="34" charset="0"/>
                <a:ea typeface="+mj-ea"/>
                <a:cs typeface="+mj-cs"/>
              </a:rPr>
              <a:t>Negative effect of </a:t>
            </a:r>
            <a:r>
              <a:rPr lang="en-GB" sz="4000" b="1" kern="0" dirty="0" err="1" smtClean="0">
                <a:solidFill>
                  <a:schemeClr val="bg1"/>
                </a:solidFill>
                <a:latin typeface="Calibri" pitchFamily="34" charset="0"/>
                <a:ea typeface="+mj-ea"/>
                <a:cs typeface="+mj-cs"/>
              </a:rPr>
              <a:t>transmissionist</a:t>
            </a:r>
            <a:r>
              <a:rPr lang="en-GB" sz="4000" b="1" kern="0" dirty="0" smtClean="0">
                <a:solidFill>
                  <a:schemeClr val="bg1"/>
                </a:solidFill>
                <a:latin typeface="Calibri" pitchFamily="34" charset="0"/>
                <a:ea typeface="+mj-ea"/>
                <a:cs typeface="+mj-cs"/>
              </a:rPr>
              <a:t> pedagogy at AS and A Level on students maths dispositions</a:t>
            </a:r>
            <a:endParaRPr kumimoji="0" lang="en-US" sz="4000" b="1" i="0" u="none" strike="noStrike" kern="0" cap="none" spc="0" normalizeH="0" baseline="0" noProof="0" dirty="0" smtClean="0">
              <a:ln>
                <a:noFill/>
              </a:ln>
              <a:solidFill>
                <a:schemeClr val="bg1"/>
              </a:solidFill>
              <a:effectLst/>
              <a:uLnTx/>
              <a:uFillTx/>
              <a:latin typeface="Calibri" pitchFamily="34" charset="0"/>
              <a:ea typeface="+mj-ea"/>
              <a:cs typeface="+mj-cs"/>
            </a:endParaRPr>
          </a:p>
        </p:txBody>
      </p:sp>
      <p:pic>
        <p:nvPicPr>
          <p:cNvPr id="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9267" r="4247" b="8621"/>
          <a:stretch>
            <a:fillRect/>
          </a:stretch>
        </p:blipFill>
        <p:spPr bwMode="auto">
          <a:xfrm>
            <a:off x="457200" y="2005013"/>
            <a:ext cx="4267200" cy="3786187"/>
          </a:xfrm>
          <a:prstGeom prst="rect">
            <a:avLst/>
          </a:prstGeom>
          <a:solidFill>
            <a:schemeClr val="bg1"/>
          </a:solidFill>
          <a:ln w="38100">
            <a:solidFill>
              <a:schemeClr val="accent2"/>
            </a:solidFill>
            <a:miter lim="800000"/>
            <a:headEnd/>
            <a:tailEnd/>
          </a:ln>
        </p:spPr>
      </p:pic>
      <p:pic>
        <p:nvPicPr>
          <p:cNvPr id="1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42813"/>
          <a:stretch>
            <a:fillRect/>
          </a:stretch>
        </p:blipFill>
        <p:spPr bwMode="auto">
          <a:xfrm>
            <a:off x="5257800" y="1792756"/>
            <a:ext cx="3886200" cy="5065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idx="13"/>
          </p:nvPr>
        </p:nvSpPr>
        <p:spPr/>
        <p:txBody>
          <a:bodyPr/>
          <a:lstStyle/>
          <a:p>
            <a:endParaRPr lang="en-US" dirty="0"/>
          </a:p>
        </p:txBody>
      </p:sp>
      <p:sp>
        <p:nvSpPr>
          <p:cNvPr id="5" name="Rectangle 2"/>
          <p:cNvSpPr txBox="1">
            <a:spLocks noChangeArrowheads="1"/>
          </p:cNvSpPr>
          <p:nvPr/>
        </p:nvSpPr>
        <p:spPr bwMode="auto">
          <a:xfrm>
            <a:off x="0" y="-30162"/>
            <a:ext cx="9144000" cy="1325562"/>
          </a:xfrm>
          <a:prstGeom prst="rect">
            <a:avLst/>
          </a:prstGeom>
          <a:solidFill>
            <a:srgbClr val="5A868C"/>
          </a:solidFill>
          <a:ln w="9525">
            <a:solidFill>
              <a:schemeClr val="accent1"/>
            </a:solidFill>
            <a:miter lim="800000"/>
            <a:headEnd/>
            <a:tailEnd/>
          </a:ln>
        </p:spPr>
        <p:txBody>
          <a:bodyPr vert="horz" wrap="square" lIns="91440" tIns="45720" rIns="91440" bIns="45720" numCol="1" anchor="ctr" anchorCtr="0" compatLnSpc="1">
            <a:prstTxWarp prst="textNoShape">
              <a:avLst/>
            </a:prstTxWarp>
          </a:bodyPr>
          <a:lstStyle/>
          <a:p>
            <a:pPr lvl="0" algn="ctr">
              <a:defRPr/>
            </a:pPr>
            <a:r>
              <a:rPr lang="en-GB" sz="4000" b="1" kern="0" dirty="0" smtClean="0">
                <a:solidFill>
                  <a:schemeClr val="bg1"/>
                </a:solidFill>
                <a:latin typeface="Calibri" pitchFamily="34" charset="0"/>
                <a:ea typeface="+mj-ea"/>
                <a:cs typeface="+mj-cs"/>
              </a:rPr>
              <a:t>Common </a:t>
            </a:r>
            <a:r>
              <a:rPr lang="en-GB" sz="4000" b="1" kern="0" dirty="0">
                <a:solidFill>
                  <a:schemeClr val="bg1"/>
                </a:solidFill>
                <a:latin typeface="Calibri" pitchFamily="34" charset="0"/>
                <a:ea typeface="+mj-ea"/>
                <a:cs typeface="+mj-cs"/>
              </a:rPr>
              <a:t>Trends from UK and Norway (</a:t>
            </a:r>
            <a:r>
              <a:rPr lang="en-GB" sz="4000" b="1" kern="0" dirty="0" err="1">
                <a:solidFill>
                  <a:schemeClr val="bg1"/>
                </a:solidFill>
                <a:latin typeface="Calibri" pitchFamily="34" charset="0"/>
                <a:ea typeface="+mj-ea"/>
                <a:cs typeface="+mj-cs"/>
              </a:rPr>
              <a:t>TransMaths</a:t>
            </a:r>
            <a:r>
              <a:rPr lang="en-GB" sz="4000" b="1" kern="0" dirty="0">
                <a:solidFill>
                  <a:schemeClr val="bg1"/>
                </a:solidFill>
                <a:latin typeface="Calibri" pitchFamily="34" charset="0"/>
                <a:ea typeface="+mj-ea"/>
                <a:cs typeface="+mj-cs"/>
              </a:rPr>
              <a:t>)</a:t>
            </a:r>
            <a:endParaRPr lang="en-US" sz="4000" b="1" kern="0" dirty="0">
              <a:solidFill>
                <a:schemeClr val="bg1"/>
              </a:solidFill>
              <a:latin typeface="Calibri" pitchFamily="34" charset="0"/>
              <a:ea typeface="+mj-ea"/>
              <a:cs typeface="+mj-cs"/>
            </a:endParaRPr>
          </a:p>
        </p:txBody>
      </p:sp>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72" r="51906" b="14396"/>
          <a:stretch/>
        </p:blipFill>
        <p:spPr bwMode="auto">
          <a:xfrm>
            <a:off x="200024" y="1628801"/>
            <a:ext cx="4299967" cy="32670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a:spLocks noChangeArrowheads="1"/>
          </p:cNvSpPr>
          <p:nvPr/>
        </p:nvSpPr>
        <p:spPr bwMode="auto">
          <a:xfrm>
            <a:off x="2987824" y="2204864"/>
            <a:ext cx="1584176" cy="1440160"/>
          </a:xfrm>
          <a:prstGeom prst="rect">
            <a:avLst/>
          </a:prstGeom>
          <a:noFill/>
          <a:ln w="38100">
            <a:solidFill>
              <a:srgbClr val="FF0000"/>
            </a:solidFill>
            <a:miter lim="800000"/>
            <a:headEnd/>
            <a:tailEnd/>
          </a:ln>
        </p:spPr>
        <p:txBody>
          <a:bodyPr wrap="none" anchor="ctr"/>
          <a:lstStyle/>
          <a:p>
            <a:endParaRPr lang="en-US"/>
          </a:p>
        </p:txBody>
      </p:sp>
      <p:sp>
        <p:nvSpPr>
          <p:cNvPr id="12" name="TextBox 11"/>
          <p:cNvSpPr txBox="1"/>
          <p:nvPr/>
        </p:nvSpPr>
        <p:spPr>
          <a:xfrm>
            <a:off x="4716016" y="2564904"/>
            <a:ext cx="4427984" cy="1323439"/>
          </a:xfrm>
          <a:prstGeom prst="rect">
            <a:avLst/>
          </a:prstGeom>
          <a:solidFill>
            <a:schemeClr val="bg1"/>
          </a:solidFill>
        </p:spPr>
        <p:txBody>
          <a:bodyPr wrap="square" rtlCol="0">
            <a:spAutoFit/>
          </a:bodyPr>
          <a:lstStyle/>
          <a:p>
            <a:r>
              <a:rPr lang="en-GB" sz="2000" dirty="0" smtClean="0">
                <a:solidFill>
                  <a:srgbClr val="0070C0"/>
                </a:solidFill>
                <a:sym typeface="Wingdings" pitchFamily="2" charset="2"/>
              </a:rPr>
              <a:t></a:t>
            </a:r>
            <a:r>
              <a:rPr lang="en-GB" sz="2000" dirty="0" smtClean="0">
                <a:solidFill>
                  <a:srgbClr val="0070C0"/>
                </a:solidFill>
              </a:rPr>
              <a:t> </a:t>
            </a:r>
            <a:r>
              <a:rPr lang="en-GB" sz="2000" dirty="0" err="1" smtClean="0">
                <a:solidFill>
                  <a:srgbClr val="0070C0"/>
                </a:solidFill>
              </a:rPr>
              <a:t>Transmissionist</a:t>
            </a:r>
            <a:r>
              <a:rPr lang="en-GB" sz="2000" dirty="0" smtClean="0">
                <a:solidFill>
                  <a:srgbClr val="0070C0"/>
                </a:solidFill>
              </a:rPr>
              <a:t> teaching  at school (pre-</a:t>
            </a:r>
            <a:r>
              <a:rPr lang="en-GB" sz="2000" dirty="0" err="1" smtClean="0">
                <a:solidFill>
                  <a:srgbClr val="0070C0"/>
                </a:solidFill>
              </a:rPr>
              <a:t>uni</a:t>
            </a:r>
            <a:r>
              <a:rPr lang="en-GB" sz="2000" dirty="0" smtClean="0">
                <a:solidFill>
                  <a:srgbClr val="0070C0"/>
                </a:solidFill>
              </a:rPr>
              <a:t>) is associated with lower  confidence and maths dispositions</a:t>
            </a:r>
          </a:p>
        </p:txBody>
      </p:sp>
      <p:sp>
        <p:nvSpPr>
          <p:cNvPr id="13" name="Content Placeholder 6"/>
          <p:cNvSpPr txBox="1">
            <a:spLocks/>
          </p:cNvSpPr>
          <p:nvPr/>
        </p:nvSpPr>
        <p:spPr bwMode="auto">
          <a:xfrm>
            <a:off x="4572000" y="4365104"/>
            <a:ext cx="4572000" cy="1015663"/>
          </a:xfrm>
          <a:prstGeom prst="rect">
            <a:avLst/>
          </a:prstGeom>
          <a:solidFill>
            <a:schemeClr val="bg1"/>
          </a:solidFill>
          <a:ln w="9525">
            <a:noFill/>
            <a:miter lim="800000"/>
            <a:headEnd/>
            <a:tailEnd/>
          </a:ln>
        </p:spPr>
        <p:txBody>
          <a:bodyPr vert="horz" wrap="square" lIns="91440" tIns="45720" rIns="91440" bIns="45720" numCol="1" rtlCol="0"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itchFamily="34" charset="0"/>
                <a:cs typeface="+mn-cs"/>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mn-cs"/>
              </a:defRPr>
            </a:lvl3pPr>
            <a:lvl4pPr marL="1600200" indent="-228600" algn="l" rtl="0" eaLnBrk="0" fontAlgn="base" hangingPunct="0">
              <a:spcBef>
                <a:spcPct val="20000"/>
              </a:spcBef>
              <a:spcAft>
                <a:spcPct val="0"/>
              </a:spcAft>
              <a:buChar char="–"/>
              <a:defRPr sz="2000">
                <a:solidFill>
                  <a:schemeClr val="tx1"/>
                </a:solidFill>
                <a:latin typeface="Calibri" pitchFamily="34" charset="0"/>
                <a:cs typeface="+mn-cs"/>
              </a:defRPr>
            </a:lvl4pPr>
            <a:lvl5pPr marL="2057400" indent="-228600" algn="l" rtl="0" eaLnBrk="0" fontAlgn="base" hangingPunct="0">
              <a:spcBef>
                <a:spcPct val="20000"/>
              </a:spcBef>
              <a:spcAft>
                <a:spcPct val="0"/>
              </a:spcAft>
              <a:buChar char="»"/>
              <a:defRPr sz="2000">
                <a:solidFill>
                  <a:schemeClr val="tx1"/>
                </a:solidFill>
                <a:latin typeface="Calibri"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buFontTx/>
              <a:buNone/>
            </a:pPr>
            <a:r>
              <a:rPr lang="en-GB" sz="2000" dirty="0" smtClean="0">
                <a:solidFill>
                  <a:srgbClr val="0070C0"/>
                </a:solidFill>
                <a:sym typeface="Wingdings" pitchFamily="2" charset="2"/>
              </a:rPr>
              <a:t></a:t>
            </a:r>
            <a:r>
              <a:rPr lang="en-GB" sz="2000" dirty="0" smtClean="0">
                <a:solidFill>
                  <a:srgbClr val="0070C0"/>
                </a:solidFill>
              </a:rPr>
              <a:t> Smaller effect as students progress in HE – but still significant dispositions</a:t>
            </a:r>
            <a:endParaRPr lang="en-GB" sz="2000" b="1" dirty="0">
              <a:solidFill>
                <a:srgbClr val="0070C0"/>
              </a:solidFill>
            </a:endParaRPr>
          </a:p>
        </p:txBody>
      </p:sp>
    </p:spTree>
    <p:extLst>
      <p:ext uri="{BB962C8B-B14F-4D97-AF65-F5344CB8AC3E}">
        <p14:creationId xmlns:p14="http://schemas.microsoft.com/office/powerpoint/2010/main" val="140393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30162"/>
            <a:ext cx="9144000" cy="868362"/>
          </a:xfrm>
          <a:solidFill>
            <a:srgbClr val="5A868C"/>
          </a:solidFill>
          <a:ln>
            <a:solidFill>
              <a:schemeClr val="accent1"/>
            </a:solidFill>
          </a:ln>
        </p:spPr>
        <p:txBody>
          <a:bodyPr/>
          <a:lstStyle/>
          <a:p>
            <a:pPr eaLnBrk="1" hangingPunct="1"/>
            <a:r>
              <a:rPr lang="en-GB" b="1" dirty="0" smtClean="0">
                <a:solidFill>
                  <a:schemeClr val="bg1"/>
                </a:solidFill>
              </a:rPr>
              <a:t>Outline</a:t>
            </a:r>
            <a:endParaRPr lang="en-US" sz="4000" b="1" dirty="0" smtClean="0">
              <a:solidFill>
                <a:schemeClr val="bg1"/>
              </a:solidFill>
              <a:latin typeface="Calibri" pitchFamily="34" charset="0"/>
            </a:endParaRPr>
          </a:p>
        </p:txBody>
      </p:sp>
      <p:sp>
        <p:nvSpPr>
          <p:cNvPr id="8195" name="Text Box 4"/>
          <p:cNvSpPr txBox="1">
            <a:spLocks noChangeArrowheads="1"/>
          </p:cNvSpPr>
          <p:nvPr/>
        </p:nvSpPr>
        <p:spPr bwMode="auto">
          <a:xfrm>
            <a:off x="533400" y="1905000"/>
            <a:ext cx="7924800" cy="4081463"/>
          </a:xfrm>
          <a:prstGeom prst="rect">
            <a:avLst/>
          </a:prstGeom>
          <a:noFill/>
          <a:ln w="9525">
            <a:noFill/>
            <a:miter lim="800000"/>
            <a:headEnd/>
            <a:tailEnd/>
          </a:ln>
        </p:spPr>
        <p:txBody>
          <a:bodyPr>
            <a:spAutoFit/>
          </a:bodyPr>
          <a:lstStyle/>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p:txBody>
      </p:sp>
      <p:sp>
        <p:nvSpPr>
          <p:cNvPr id="6148" name="Rectangle 30"/>
          <p:cNvSpPr>
            <a:spLocks noGrp="1" noChangeArrowheads="1"/>
          </p:cNvSpPr>
          <p:nvPr>
            <p:ph type="body" idx="1"/>
          </p:nvPr>
        </p:nvSpPr>
        <p:spPr>
          <a:xfrm>
            <a:off x="0" y="838200"/>
            <a:ext cx="9144000" cy="5638800"/>
          </a:xfrm>
          <a:solidFill>
            <a:srgbClr val="E5F8A0">
              <a:alpha val="36000"/>
            </a:srgbClr>
          </a:solidFill>
          <a:ln w="76200">
            <a:noFill/>
          </a:ln>
        </p:spPr>
        <p:txBody>
          <a:bodyPr lIns="216000" tIns="180000" rIns="216000" bIns="180000"/>
          <a:lstStyle/>
          <a:p>
            <a:pPr marL="892175" indent="-357188"/>
            <a:endParaRPr lang="en-GB" sz="2800" b="1" dirty="0" smtClean="0"/>
          </a:p>
          <a:p>
            <a:pPr marL="892175" indent="-357188"/>
            <a:endParaRPr lang="en-GB" sz="2800" b="1" dirty="0" smtClean="0"/>
          </a:p>
          <a:p>
            <a:pPr marL="892175" indent="-357188"/>
            <a:r>
              <a:rPr lang="en-GB" sz="2800" b="1" dirty="0" smtClean="0"/>
              <a:t>Project overall description &amp; aims</a:t>
            </a:r>
          </a:p>
          <a:p>
            <a:pPr marL="892175" indent="-357188"/>
            <a:r>
              <a:rPr lang="en-GB" sz="2800" b="1" dirty="0" smtClean="0"/>
              <a:t>Methods</a:t>
            </a:r>
          </a:p>
          <a:p>
            <a:pPr marL="892175" indent="-357188"/>
            <a:r>
              <a:rPr lang="en-GB" sz="2800" b="1" dirty="0" smtClean="0"/>
              <a:t>Analysis –some results</a:t>
            </a:r>
          </a:p>
          <a:p>
            <a:pPr marL="892175" indent="-357188"/>
            <a:r>
              <a:rPr lang="en-GB" sz="2800" b="1" dirty="0" smtClean="0"/>
              <a:t>Emerging conclusions</a:t>
            </a:r>
            <a:endParaRPr lang="en-US" sz="2800" dirty="0" smtClean="0"/>
          </a:p>
          <a:p>
            <a:pPr marL="0" indent="0" eaLnBrk="1" hangingPunct="1">
              <a:spcBef>
                <a:spcPct val="0"/>
              </a:spcBef>
            </a:pPr>
            <a:endParaRPr lang="en-GB" sz="2800" dirty="0" smtClean="0">
              <a:latin typeface="Calibri" pitchFamily="34" charset="0"/>
            </a:endParaRPr>
          </a:p>
          <a:p>
            <a:pPr marL="0" indent="0" eaLnBrk="1" hangingPunct="1">
              <a:spcBef>
                <a:spcPct val="0"/>
              </a:spcBef>
            </a:pPr>
            <a:endParaRPr lang="en-GB" sz="2800" dirty="0" smtClean="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48">
                                            <p:txEl>
                                              <p:pRg st="2" end="2"/>
                                            </p:txEl>
                                          </p:spTgt>
                                        </p:tgtEl>
                                        <p:attrNameLst>
                                          <p:attrName>style.visibility</p:attrName>
                                        </p:attrNameLst>
                                      </p:cBhvr>
                                      <p:to>
                                        <p:strVal val="visible"/>
                                      </p:to>
                                    </p:set>
                                    <p:animEffect transition="in" filter="box(in)">
                                      <p:cBhvr>
                                        <p:cTn id="7" dur="500"/>
                                        <p:tgtEl>
                                          <p:spTgt spid="614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148">
                                            <p:txEl>
                                              <p:pRg st="3" end="3"/>
                                            </p:txEl>
                                          </p:spTgt>
                                        </p:tgtEl>
                                        <p:attrNameLst>
                                          <p:attrName>style.visibility</p:attrName>
                                        </p:attrNameLst>
                                      </p:cBhvr>
                                      <p:to>
                                        <p:strVal val="visible"/>
                                      </p:to>
                                    </p:set>
                                    <p:animEffect transition="in" filter="box(in)">
                                      <p:cBhvr>
                                        <p:cTn id="12" dur="500"/>
                                        <p:tgtEl>
                                          <p:spTgt spid="614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148">
                                            <p:txEl>
                                              <p:pRg st="4" end="4"/>
                                            </p:txEl>
                                          </p:spTgt>
                                        </p:tgtEl>
                                        <p:attrNameLst>
                                          <p:attrName>style.visibility</p:attrName>
                                        </p:attrNameLst>
                                      </p:cBhvr>
                                      <p:to>
                                        <p:strVal val="visible"/>
                                      </p:to>
                                    </p:set>
                                    <p:animEffect transition="in" filter="box(in)">
                                      <p:cBhvr>
                                        <p:cTn id="17" dur="500"/>
                                        <p:tgtEl>
                                          <p:spTgt spid="614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148">
                                            <p:txEl>
                                              <p:pRg st="5" end="5"/>
                                            </p:txEl>
                                          </p:spTgt>
                                        </p:tgtEl>
                                        <p:attrNameLst>
                                          <p:attrName>style.visibility</p:attrName>
                                        </p:attrNameLst>
                                      </p:cBhvr>
                                      <p:to>
                                        <p:strVal val="visible"/>
                                      </p:to>
                                    </p:set>
                                    <p:animEffect transition="in" filter="box(in)">
                                      <p:cBhvr>
                                        <p:cTn id="22" dur="500"/>
                                        <p:tgtEl>
                                          <p:spTgt spid="614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idx="13"/>
          </p:nvPr>
        </p:nvSpPr>
        <p:spPr/>
        <p:txBody>
          <a:bodyPr/>
          <a:lstStyle/>
          <a:p>
            <a:endParaRPr lang="en-US"/>
          </a:p>
        </p:txBody>
      </p:sp>
      <p:sp>
        <p:nvSpPr>
          <p:cNvPr id="5" name="Rectangle 4"/>
          <p:cNvSpPr/>
          <p:nvPr/>
        </p:nvSpPr>
        <p:spPr>
          <a:xfrm>
            <a:off x="457200" y="1371600"/>
            <a:ext cx="8001000" cy="3323987"/>
          </a:xfrm>
          <a:prstGeom prst="rect">
            <a:avLst/>
          </a:prstGeom>
        </p:spPr>
        <p:txBody>
          <a:bodyPr wrap="square">
            <a:spAutoFit/>
          </a:bodyPr>
          <a:lstStyle/>
          <a:p>
            <a:pPr marL="571500" indent="-571500">
              <a:spcAft>
                <a:spcPts val="1200"/>
              </a:spcAft>
              <a:defRPr/>
            </a:pPr>
            <a:r>
              <a:rPr lang="en-GB" sz="2500" dirty="0" smtClean="0">
                <a:latin typeface="Calibri" pitchFamily="34" charset="0"/>
              </a:rPr>
              <a:t>Aim: To map secondary students’ learning outcomes and choices, including dispositions and attitudes, together with the teaching they are exposed to.</a:t>
            </a:r>
          </a:p>
          <a:p>
            <a:r>
              <a:rPr lang="en-US" sz="2500" b="1" dirty="0" smtClean="0">
                <a:latin typeface="Calibri" pitchFamily="34" charset="0"/>
              </a:rPr>
              <a:t>Surveys</a:t>
            </a:r>
            <a:r>
              <a:rPr lang="en-US" sz="2500" dirty="0" smtClean="0">
                <a:latin typeface="Calibri" pitchFamily="34" charset="0"/>
              </a:rPr>
              <a:t> for students from Years 7 to 11 (3 times) and also for their mathematics teacher (twice).</a:t>
            </a:r>
          </a:p>
          <a:p>
            <a:endParaRPr lang="en-US" sz="2500" b="1" dirty="0" smtClean="0">
              <a:latin typeface="Calibri" pitchFamily="34" charset="0"/>
            </a:endParaRPr>
          </a:p>
          <a:p>
            <a:r>
              <a:rPr lang="en-US" sz="2500" b="1" dirty="0" smtClean="0">
                <a:latin typeface="Calibri" pitchFamily="34" charset="0"/>
              </a:rPr>
              <a:t>Case studies</a:t>
            </a:r>
            <a:r>
              <a:rPr lang="en-US" sz="2500" dirty="0" smtClean="0">
                <a:latin typeface="Calibri" pitchFamily="34" charset="0"/>
              </a:rPr>
              <a:t> in a small number of schools with lesson observations and interviews with students and teachers. </a:t>
            </a:r>
          </a:p>
        </p:txBody>
      </p:sp>
      <p:sp>
        <p:nvSpPr>
          <p:cNvPr id="6" name="Rectangle 2"/>
          <p:cNvSpPr txBox="1">
            <a:spLocks noChangeArrowheads="1"/>
          </p:cNvSpPr>
          <p:nvPr/>
        </p:nvSpPr>
        <p:spPr bwMode="auto">
          <a:xfrm>
            <a:off x="0" y="-30162"/>
            <a:ext cx="9144000" cy="868362"/>
          </a:xfrm>
          <a:prstGeom prst="rect">
            <a:avLst/>
          </a:prstGeom>
          <a:solidFill>
            <a:srgbClr val="5A868C"/>
          </a:solidFill>
          <a:ln w="9525">
            <a:solidFill>
              <a:schemeClr val="accent1"/>
            </a:solidFill>
            <a:miter lim="800000"/>
            <a:headEnd/>
            <a:tailEnd/>
          </a:ln>
        </p:spPr>
        <p:txBody>
          <a:bodyPr vert="horz" wrap="square" lIns="91440" tIns="45720" rIns="91440" bIns="45720" numCol="1" anchor="ctr" anchorCtr="0" compatLnSpc="1">
            <a:prstTxWarp prst="textNoShape">
              <a:avLst/>
            </a:prstTxWarp>
          </a:bodyPr>
          <a:lstStyle/>
          <a:p>
            <a:pPr lvl="0" algn="ctr"/>
            <a:r>
              <a:rPr lang="en-US" sz="4000" b="1" dirty="0" err="1" smtClean="0">
                <a:solidFill>
                  <a:srgbClr val="00B0F0"/>
                </a:solidFill>
                <a:latin typeface="Calibri" pitchFamily="34" charset="0"/>
              </a:rPr>
              <a:t>TeLePr</a:t>
            </a:r>
            <a:r>
              <a:rPr lang="en-US" sz="4000" b="1" dirty="0" err="1" smtClean="0">
                <a:solidFill>
                  <a:srgbClr val="FF0000"/>
                </a:solidFill>
                <a:latin typeface="Calibri" pitchFamily="34" charset="0"/>
              </a:rPr>
              <a:t>i</a:t>
            </a:r>
            <a:r>
              <a:rPr lang="en-US" sz="4000" b="1" dirty="0" err="1" smtClean="0">
                <a:solidFill>
                  <a:srgbClr val="00B0F0"/>
                </a:solidFill>
                <a:latin typeface="Calibri" pitchFamily="34" charset="0"/>
              </a:rPr>
              <a:t>SM</a:t>
            </a:r>
            <a:endParaRPr kumimoji="0" lang="en-US" sz="4000" b="1" i="0" u="none" strike="noStrike" kern="0" cap="none" spc="0" normalizeH="0" baseline="0" noProof="0" dirty="0" smtClean="0">
              <a:ln>
                <a:noFill/>
              </a:ln>
              <a:solidFill>
                <a:schemeClr val="bg1"/>
              </a:solidFill>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30162"/>
            <a:ext cx="9144000" cy="868362"/>
          </a:xfrm>
          <a:solidFill>
            <a:srgbClr val="5A868C"/>
          </a:solidFill>
          <a:ln>
            <a:solidFill>
              <a:schemeClr val="accent1"/>
            </a:solidFill>
          </a:ln>
        </p:spPr>
        <p:txBody>
          <a:bodyPr/>
          <a:lstStyle/>
          <a:p>
            <a:pPr eaLnBrk="1" hangingPunct="1"/>
            <a:r>
              <a:rPr lang="en-US" sz="4000" b="1" dirty="0" smtClean="0">
                <a:solidFill>
                  <a:schemeClr val="bg1"/>
                </a:solidFill>
                <a:latin typeface="Calibri" pitchFamily="34" charset="0"/>
              </a:rPr>
              <a:t>Particular Aims</a:t>
            </a:r>
          </a:p>
        </p:txBody>
      </p:sp>
      <p:sp>
        <p:nvSpPr>
          <p:cNvPr id="8195" name="Text Box 4"/>
          <p:cNvSpPr txBox="1">
            <a:spLocks noChangeArrowheads="1"/>
          </p:cNvSpPr>
          <p:nvPr/>
        </p:nvSpPr>
        <p:spPr bwMode="auto">
          <a:xfrm>
            <a:off x="533400" y="1905000"/>
            <a:ext cx="7924800" cy="4081463"/>
          </a:xfrm>
          <a:prstGeom prst="rect">
            <a:avLst/>
          </a:prstGeom>
          <a:noFill/>
          <a:ln w="9525">
            <a:noFill/>
            <a:miter lim="800000"/>
            <a:headEnd/>
            <a:tailEnd/>
          </a:ln>
        </p:spPr>
        <p:txBody>
          <a:bodyPr>
            <a:spAutoFit/>
          </a:bodyPr>
          <a:lstStyle/>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p:txBody>
      </p:sp>
      <p:sp>
        <p:nvSpPr>
          <p:cNvPr id="6148" name="Rectangle 30"/>
          <p:cNvSpPr>
            <a:spLocks noGrp="1" noChangeArrowheads="1"/>
          </p:cNvSpPr>
          <p:nvPr>
            <p:ph type="body" idx="1"/>
          </p:nvPr>
        </p:nvSpPr>
        <p:spPr>
          <a:xfrm>
            <a:off x="0" y="838200"/>
            <a:ext cx="9144000" cy="5638800"/>
          </a:xfrm>
          <a:solidFill>
            <a:srgbClr val="E5F8A0">
              <a:alpha val="36000"/>
            </a:srgbClr>
          </a:solidFill>
          <a:ln w="76200">
            <a:noFill/>
          </a:ln>
        </p:spPr>
        <p:txBody>
          <a:bodyPr lIns="216000" tIns="180000" rIns="216000" bIns="180000"/>
          <a:lstStyle/>
          <a:p>
            <a:pPr marL="571500" indent="-571500" eaLnBrk="1" hangingPunct="1">
              <a:spcBef>
                <a:spcPct val="0"/>
              </a:spcBef>
              <a:spcAft>
                <a:spcPts val="1200"/>
              </a:spcAft>
              <a:buAutoNum type="romanLcParenBoth"/>
            </a:pPr>
            <a:r>
              <a:rPr lang="en-GB" sz="2400" b="1" dirty="0" smtClean="0">
                <a:solidFill>
                  <a:srgbClr val="292929"/>
                </a:solidFill>
              </a:rPr>
              <a:t>to understand how learners’ dispositions to study Mathematics develop through Secondary School (i.e. KS3 and KS4)</a:t>
            </a:r>
          </a:p>
          <a:p>
            <a:pPr marL="571500" indent="-571500" eaLnBrk="1" hangingPunct="1">
              <a:spcBef>
                <a:spcPct val="0"/>
              </a:spcBef>
              <a:spcAft>
                <a:spcPts val="1200"/>
              </a:spcAft>
              <a:buAutoNum type="romanLcParenBoth"/>
            </a:pPr>
            <a:r>
              <a:rPr lang="en-GB" sz="2400" b="1" dirty="0" smtClean="0">
                <a:solidFill>
                  <a:srgbClr val="292929"/>
                </a:solidFill>
              </a:rPr>
              <a:t>to understand how mathematics pedagogies vary across different situations and contexts,</a:t>
            </a:r>
          </a:p>
          <a:p>
            <a:pPr marL="571500" indent="-571500" eaLnBrk="1" hangingPunct="1">
              <a:spcBef>
                <a:spcPct val="0"/>
              </a:spcBef>
              <a:spcAft>
                <a:spcPts val="1200"/>
              </a:spcAft>
              <a:buAutoNum type="romanLcParenBoth"/>
            </a:pPr>
            <a:r>
              <a:rPr lang="en-GB" sz="2400" b="1" dirty="0" smtClean="0">
                <a:solidFill>
                  <a:srgbClr val="292929"/>
                </a:solidFill>
              </a:rPr>
              <a:t>to understand how different pedagogies, programmes and school contexts influence learning outcomes, including dispositions, and </a:t>
            </a:r>
          </a:p>
          <a:p>
            <a:pPr marL="571500" indent="-571500" eaLnBrk="1" hangingPunct="1">
              <a:spcBef>
                <a:spcPct val="0"/>
              </a:spcBef>
              <a:spcAft>
                <a:spcPts val="1200"/>
              </a:spcAft>
              <a:buAutoNum type="romanLcParenBoth"/>
            </a:pPr>
            <a:r>
              <a:rPr lang="en-GB" sz="2400" b="1" dirty="0" smtClean="0">
                <a:solidFill>
                  <a:srgbClr val="292929"/>
                </a:solidFill>
              </a:rPr>
              <a:t>to solve a series of measurement and analytical challenges involving a synthesis of longitudinal and cross-sectional analyses, and dealing with missing data.</a:t>
            </a:r>
          </a:p>
          <a:p>
            <a:pPr marL="0" indent="0" eaLnBrk="1" hangingPunct="1">
              <a:spcBef>
                <a:spcPct val="0"/>
              </a:spcBef>
            </a:pPr>
            <a:endParaRPr lang="en-GB" sz="2800" dirty="0" smtClean="0">
              <a:latin typeface="Calibri" pitchFamily="34" charset="0"/>
            </a:endParaRPr>
          </a:p>
          <a:p>
            <a:pPr marL="0" indent="0" eaLnBrk="1" hangingPunct="1">
              <a:spcBef>
                <a:spcPct val="0"/>
              </a:spcBef>
            </a:pPr>
            <a:endParaRPr lang="en-GB" sz="2800" dirty="0" smtClean="0">
              <a:latin typeface="Calibri" pitchFamily="34" charset="0"/>
            </a:endParaRPr>
          </a:p>
        </p:txBody>
      </p:sp>
      <p:sp>
        <p:nvSpPr>
          <p:cNvPr id="5" name="Rectangle 10"/>
          <p:cNvSpPr>
            <a:spLocks noChangeArrowheads="1"/>
          </p:cNvSpPr>
          <p:nvPr/>
        </p:nvSpPr>
        <p:spPr bwMode="auto">
          <a:xfrm>
            <a:off x="228600" y="1905000"/>
            <a:ext cx="8153400" cy="19812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30162"/>
            <a:ext cx="9144000" cy="868362"/>
          </a:xfrm>
          <a:solidFill>
            <a:srgbClr val="5A868C"/>
          </a:solidFill>
          <a:ln>
            <a:solidFill>
              <a:schemeClr val="accent1"/>
            </a:solidFill>
          </a:ln>
        </p:spPr>
        <p:txBody>
          <a:bodyPr/>
          <a:lstStyle/>
          <a:p>
            <a:pPr eaLnBrk="1" hangingPunct="1"/>
            <a:r>
              <a:rPr lang="en-GB" b="1" dirty="0" smtClean="0">
                <a:solidFill>
                  <a:schemeClr val="bg1"/>
                </a:solidFill>
              </a:rPr>
              <a:t>Aims Today</a:t>
            </a:r>
            <a:endParaRPr lang="en-US" sz="4000" b="1" dirty="0" smtClean="0">
              <a:solidFill>
                <a:schemeClr val="bg1"/>
              </a:solidFill>
              <a:latin typeface="Calibri" pitchFamily="34" charset="0"/>
            </a:endParaRPr>
          </a:p>
        </p:txBody>
      </p:sp>
      <p:sp>
        <p:nvSpPr>
          <p:cNvPr id="8195" name="Text Box 4"/>
          <p:cNvSpPr txBox="1">
            <a:spLocks noChangeArrowheads="1"/>
          </p:cNvSpPr>
          <p:nvPr/>
        </p:nvSpPr>
        <p:spPr bwMode="auto">
          <a:xfrm>
            <a:off x="533400" y="1905000"/>
            <a:ext cx="7924800" cy="4081463"/>
          </a:xfrm>
          <a:prstGeom prst="rect">
            <a:avLst/>
          </a:prstGeom>
          <a:noFill/>
          <a:ln w="9525">
            <a:noFill/>
            <a:miter lim="800000"/>
            <a:headEnd/>
            <a:tailEnd/>
          </a:ln>
        </p:spPr>
        <p:txBody>
          <a:bodyPr>
            <a:spAutoFit/>
          </a:bodyPr>
          <a:lstStyle/>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p:txBody>
      </p:sp>
      <p:sp>
        <p:nvSpPr>
          <p:cNvPr id="6148" name="Rectangle 30"/>
          <p:cNvSpPr>
            <a:spLocks noGrp="1" noChangeArrowheads="1"/>
          </p:cNvSpPr>
          <p:nvPr>
            <p:ph type="body" idx="1"/>
          </p:nvPr>
        </p:nvSpPr>
        <p:spPr>
          <a:xfrm>
            <a:off x="0" y="838200"/>
            <a:ext cx="9144000" cy="5638800"/>
          </a:xfrm>
          <a:solidFill>
            <a:srgbClr val="E5F8A0">
              <a:alpha val="36000"/>
            </a:srgbClr>
          </a:solidFill>
          <a:ln w="76200">
            <a:noFill/>
          </a:ln>
        </p:spPr>
        <p:txBody>
          <a:bodyPr lIns="216000" tIns="180000" rIns="216000" bIns="180000"/>
          <a:lstStyle/>
          <a:p>
            <a:pPr marL="892175" indent="-357188"/>
            <a:endParaRPr lang="en-GB" sz="2800" b="1" dirty="0" smtClean="0"/>
          </a:p>
          <a:p>
            <a:pPr marL="892175" indent="-357188"/>
            <a:r>
              <a:rPr lang="en-GB" sz="2800" b="1" dirty="0" smtClean="0"/>
              <a:t>How are we measuring teaching practices in secondary mathematics?</a:t>
            </a:r>
          </a:p>
          <a:p>
            <a:pPr marL="892175" indent="-357188"/>
            <a:r>
              <a:rPr lang="en-GB" sz="2800" b="1" dirty="0" smtClean="0"/>
              <a:t>From students’ and teachers’ point of view</a:t>
            </a:r>
          </a:p>
          <a:p>
            <a:pPr marL="892175" indent="-357188"/>
            <a:r>
              <a:rPr lang="en-GB" sz="2800" b="1" dirty="0" smtClean="0"/>
              <a:t> Agreement </a:t>
            </a:r>
            <a:r>
              <a:rPr lang="en-GB" sz="2800" b="1" dirty="0"/>
              <a:t>between the two</a:t>
            </a:r>
            <a:r>
              <a:rPr lang="en-GB" sz="2800" b="1" dirty="0" smtClean="0"/>
              <a:t>?</a:t>
            </a:r>
          </a:p>
          <a:p>
            <a:pPr marL="892175" indent="-357188"/>
            <a:r>
              <a:rPr lang="en-GB" sz="2800" b="1" dirty="0" smtClean="0"/>
              <a:t>Differences between Year Groups?</a:t>
            </a:r>
          </a:p>
          <a:p>
            <a:pPr marL="892175" indent="-357188"/>
            <a:r>
              <a:rPr lang="en-GB" sz="2800" b="1" dirty="0" smtClean="0"/>
              <a:t>How are these ‘measures’ of pedagogy associated with other variables (students’ dispositions)</a:t>
            </a:r>
            <a:endParaRPr lang="en-GB" sz="2800" b="1" dirty="0"/>
          </a:p>
          <a:p>
            <a:pPr marL="0" indent="0" eaLnBrk="1" hangingPunct="1">
              <a:spcBef>
                <a:spcPct val="0"/>
              </a:spcBef>
            </a:pPr>
            <a:endParaRPr lang="en-GB" sz="2800" dirty="0" smtClean="0">
              <a:latin typeface="Calibri" pitchFamily="34" charset="0"/>
            </a:endParaRPr>
          </a:p>
          <a:p>
            <a:pPr marL="0" indent="0" eaLnBrk="1" hangingPunct="1">
              <a:spcBef>
                <a:spcPct val="0"/>
              </a:spcBef>
            </a:pPr>
            <a:endParaRPr lang="en-GB" sz="2800" dirty="0" smtClean="0">
              <a:latin typeface="Calibri" pitchFamily="34" charset="0"/>
            </a:endParaRPr>
          </a:p>
        </p:txBody>
      </p:sp>
    </p:spTree>
    <p:extLst>
      <p:ext uri="{BB962C8B-B14F-4D97-AF65-F5344CB8AC3E}">
        <p14:creationId xmlns:p14="http://schemas.microsoft.com/office/powerpoint/2010/main" val="6849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48">
                                            <p:txEl>
                                              <p:pRg st="1" end="1"/>
                                            </p:txEl>
                                          </p:spTgt>
                                        </p:tgtEl>
                                        <p:attrNameLst>
                                          <p:attrName>style.visibility</p:attrName>
                                        </p:attrNameLst>
                                      </p:cBhvr>
                                      <p:to>
                                        <p:strVal val="visible"/>
                                      </p:to>
                                    </p:set>
                                    <p:animEffect transition="in" filter="box(in)">
                                      <p:cBhvr>
                                        <p:cTn id="7" dur="500"/>
                                        <p:tgtEl>
                                          <p:spTgt spid="614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148">
                                            <p:txEl>
                                              <p:pRg st="2" end="2"/>
                                            </p:txEl>
                                          </p:spTgt>
                                        </p:tgtEl>
                                        <p:attrNameLst>
                                          <p:attrName>style.visibility</p:attrName>
                                        </p:attrNameLst>
                                      </p:cBhvr>
                                      <p:to>
                                        <p:strVal val="visible"/>
                                      </p:to>
                                    </p:set>
                                    <p:animEffect transition="in" filter="box(in)">
                                      <p:cBhvr>
                                        <p:cTn id="12" dur="500"/>
                                        <p:tgtEl>
                                          <p:spTgt spid="614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148">
                                            <p:txEl>
                                              <p:pRg st="3" end="3"/>
                                            </p:txEl>
                                          </p:spTgt>
                                        </p:tgtEl>
                                        <p:attrNameLst>
                                          <p:attrName>style.visibility</p:attrName>
                                        </p:attrNameLst>
                                      </p:cBhvr>
                                      <p:to>
                                        <p:strVal val="visible"/>
                                      </p:to>
                                    </p:set>
                                    <p:animEffect transition="in" filter="box(in)">
                                      <p:cBhvr>
                                        <p:cTn id="17" dur="500"/>
                                        <p:tgtEl>
                                          <p:spTgt spid="614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148">
                                            <p:txEl>
                                              <p:pRg st="4" end="4"/>
                                            </p:txEl>
                                          </p:spTgt>
                                        </p:tgtEl>
                                        <p:attrNameLst>
                                          <p:attrName>style.visibility</p:attrName>
                                        </p:attrNameLst>
                                      </p:cBhvr>
                                      <p:to>
                                        <p:strVal val="visible"/>
                                      </p:to>
                                    </p:set>
                                    <p:animEffect transition="in" filter="box(in)">
                                      <p:cBhvr>
                                        <p:cTn id="22" dur="500"/>
                                        <p:tgtEl>
                                          <p:spTgt spid="614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148">
                                            <p:txEl>
                                              <p:pRg st="5" end="5"/>
                                            </p:txEl>
                                          </p:spTgt>
                                        </p:tgtEl>
                                        <p:attrNameLst>
                                          <p:attrName>style.visibility</p:attrName>
                                        </p:attrNameLst>
                                      </p:cBhvr>
                                      <p:to>
                                        <p:strVal val="visible"/>
                                      </p:to>
                                    </p:set>
                                    <p:animEffect transition="in" filter="box(in)">
                                      <p:cBhvr>
                                        <p:cTn id="27" dur="500"/>
                                        <p:tgtEl>
                                          <p:spTgt spid="614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7379</TotalTime>
  <Words>900</Words>
  <Application>Microsoft Office PowerPoint</Application>
  <PresentationFormat>On-screen Show (4:3)</PresentationFormat>
  <Paragraphs>168</Paragraphs>
  <Slides>35</Slides>
  <Notes>7</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Default Design</vt:lpstr>
      <vt:lpstr>PowerPoint Presentation</vt:lpstr>
      <vt:lpstr>The project: TeLePriSM</vt:lpstr>
      <vt:lpstr>PowerPoint Presentation</vt:lpstr>
      <vt:lpstr>PowerPoint Presentation</vt:lpstr>
      <vt:lpstr>PowerPoint Presentation</vt:lpstr>
      <vt:lpstr>Outline</vt:lpstr>
      <vt:lpstr>PowerPoint Presentation</vt:lpstr>
      <vt:lpstr>Particular Aims</vt:lpstr>
      <vt:lpstr>Aims Today</vt:lpstr>
      <vt:lpstr>The Teleprism survey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Manchester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Measurement Workshop</dc:title>
  <dc:creator>user</dc:creator>
  <cp:lastModifiedBy>Maria</cp:lastModifiedBy>
  <cp:revision>345</cp:revision>
  <dcterms:created xsi:type="dcterms:W3CDTF">2008-02-18T16:03:46Z</dcterms:created>
  <dcterms:modified xsi:type="dcterms:W3CDTF">2014-07-31T18:59:22Z</dcterms:modified>
</cp:coreProperties>
</file>