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08" r:id="rId3"/>
    <p:sldId id="503" r:id="rId4"/>
    <p:sldId id="506" r:id="rId5"/>
    <p:sldId id="505" r:id="rId6"/>
    <p:sldId id="502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488" r:id="rId17"/>
    <p:sldId id="518" r:id="rId18"/>
    <p:sldId id="519" r:id="rId19"/>
    <p:sldId id="427" r:id="rId20"/>
    <p:sldId id="461" r:id="rId21"/>
    <p:sldId id="520" r:id="rId22"/>
    <p:sldId id="435" r:id="rId23"/>
    <p:sldId id="521" r:id="rId24"/>
    <p:sldId id="466" r:id="rId25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8A0"/>
    <a:srgbClr val="CCCC00"/>
    <a:srgbClr val="5A868C"/>
    <a:srgbClr val="009900"/>
    <a:srgbClr val="552579"/>
    <a:srgbClr val="333333"/>
    <a:srgbClr val="292929"/>
    <a:srgbClr val="111111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780" autoAdjust="0"/>
  </p:normalViewPr>
  <p:slideViewPr>
    <p:cSldViewPr>
      <p:cViewPr varScale="1">
        <p:scale>
          <a:sx n="95" d="100"/>
          <a:sy n="95" d="100"/>
        </p:scale>
        <p:origin x="-3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2"/>
    </p:cViewPr>
  </p:sorterViewPr>
  <p:notesViewPr>
    <p:cSldViewPr>
      <p:cViewPr varScale="1">
        <p:scale>
          <a:sx n="47" d="100"/>
          <a:sy n="47" d="100"/>
        </p:scale>
        <p:origin x="-2016" y="-96"/>
      </p:cViewPr>
      <p:guideLst>
        <p:guide orient="horz" pos="286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CEE3A1-0ED3-44D9-A9C4-A2AD19871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5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3425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64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654417-4D45-4B35-9035-21C7A1513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18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1DAC7-6BAD-4BCF-9578-A11BB1F6FD9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1DAC7-6BAD-4BCF-9578-A11BB1F6FD9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1DAC7-6BAD-4BCF-9578-A11BB1F6FD9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1DAC7-6BAD-4BCF-9578-A11BB1F6FD9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1DAC7-6BAD-4BCF-9578-A11BB1F6FD9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8C190-5269-4879-BCEF-2CFE06D9FEC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1DAC7-6BAD-4BCF-9578-A11BB1F6FD9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7D20F-E814-4A30-BDAA-3F6432A8A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8DB4-73E6-436A-B1B3-69E87A542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042C2-F55A-4252-84AE-E32B22A34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4CCB7-EE2C-4A2C-BA83-1D5F35AD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00452-2705-4922-8748-91A154437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FE067-F1A1-4A01-B450-F7347076D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77000"/>
            <a:ext cx="21336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B8C4C-A46E-4415-B07D-7B3CADAF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1875" t="25641" r="23125" b="70086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7467600" y="6488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kern="1200" dirty="0" err="1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TeLePr</a:t>
            </a:r>
            <a:r>
              <a:rPr lang="en-GB" sz="1800" b="1" kern="1200" dirty="0" err="1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i</a:t>
            </a:r>
            <a:r>
              <a:rPr lang="en-GB" sz="1800" b="1" kern="1200" dirty="0" err="1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SM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Rectangle 30"/>
          <p:cNvSpPr>
            <a:spLocks noGrp="1" noChangeArrowheads="1"/>
          </p:cNvSpPr>
          <p:nvPr userDrawn="1">
            <p:ph type="body" idx="13"/>
          </p:nvPr>
        </p:nvSpPr>
        <p:spPr>
          <a:xfrm>
            <a:off x="0" y="838200"/>
            <a:ext cx="9144000" cy="5638800"/>
          </a:xfrm>
          <a:solidFill>
            <a:srgbClr val="E5F8A0">
              <a:alpha val="36000"/>
            </a:srgbClr>
          </a:solidFill>
          <a:ln w="76200">
            <a:noFill/>
          </a:ln>
        </p:spPr>
        <p:txBody>
          <a:bodyPr lIns="216000" tIns="144000" rIns="216000" bIns="144000"/>
          <a:lstStyle>
            <a:lvl1pPr>
              <a:buNone/>
              <a:defRPr/>
            </a:lvl1pPr>
          </a:lstStyle>
          <a:p>
            <a:pPr marL="0" indent="0" eaLnBrk="1" hangingPunct="1">
              <a:spcBef>
                <a:spcPct val="0"/>
              </a:spcBef>
            </a:pPr>
            <a:endParaRPr lang="en-GB" sz="2800" dirty="0" smtClean="0">
              <a:latin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en-GB" sz="2800" dirty="0" smtClean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23F8E-FA95-4912-9FA9-03DC76FAF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DB7A-DF3D-4EAF-B163-D6FDF74D9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1315C-4246-4343-9AE1-A0D8A4EB7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7881B-BA4A-4511-890B-585ABF32A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D0B-8CF1-4A81-AC61-659E7BACF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35C3C-E566-4F3A-8779-3078FD2E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88399-FA46-4027-8A32-D50CF2BE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27ACEC-EEC8-411B-9610-4CE83D2F5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prism.com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 txBox="1">
            <a:spLocks noChangeArrowheads="1"/>
          </p:cNvSpPr>
          <p:nvPr/>
        </p:nvSpPr>
        <p:spPr bwMode="auto">
          <a:xfrm>
            <a:off x="0" y="685800"/>
            <a:ext cx="9144000" cy="5791200"/>
          </a:xfrm>
          <a:prstGeom prst="rect">
            <a:avLst/>
          </a:prstGeom>
          <a:solidFill>
            <a:schemeClr val="accent2">
              <a:lumMod val="40000"/>
              <a:lumOff val="60000"/>
              <a:alpha val="36000"/>
            </a:schemeClr>
          </a:solidFill>
          <a:ln w="76200">
            <a:noFill/>
            <a:miter lim="800000"/>
            <a:headEnd/>
            <a:tailEnd/>
          </a:ln>
        </p:spPr>
        <p:txBody>
          <a:bodyPr vert="horz" wrap="square" lIns="216000" tIns="180000" rIns="216000" bIns="18000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sz="1000" b="1" kern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000" b="1" kern="0" dirty="0" smtClean="0">
                <a:latin typeface="Calibri" pitchFamily="34" charset="0"/>
                <a:cs typeface="Calibri" pitchFamily="34" charset="0"/>
              </a:rPr>
            </a:br>
            <a:r>
              <a:rPr lang="en-US" sz="40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Building on </a:t>
            </a:r>
            <a:r>
              <a:rPr lang="en-US" sz="4000" b="1" kern="0" dirty="0" err="1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Transmaths</a:t>
            </a:r>
            <a:r>
              <a:rPr lang="en-US" sz="40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4000" b="1" dirty="0" err="1" smtClean="0">
                <a:solidFill>
                  <a:srgbClr val="00B0F0"/>
                </a:solidFill>
                <a:latin typeface="Calibri" pitchFamily="34" charset="0"/>
              </a:rPr>
              <a:t>TeLePr</a:t>
            </a:r>
            <a:r>
              <a:rPr lang="en-US" sz="4000" b="1" dirty="0" err="1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sz="4000" b="1" dirty="0" err="1" smtClean="0">
                <a:solidFill>
                  <a:srgbClr val="00B0F0"/>
                </a:solidFill>
                <a:latin typeface="Calibri" pitchFamily="34" charset="0"/>
              </a:rPr>
              <a:t>SM</a:t>
            </a:r>
            <a:endParaRPr lang="en-US" sz="40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endParaRPr lang="en-US" sz="3500" b="1" kern="0" dirty="0" smtClean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en-US" sz="3200" b="1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Te</a:t>
            </a:r>
            <a:r>
              <a:rPr lang="en-US" sz="32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aching and </a:t>
            </a:r>
            <a:r>
              <a:rPr lang="en-US" sz="3200" b="1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Le</a:t>
            </a:r>
            <a:r>
              <a:rPr lang="en-US" sz="32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arning </a:t>
            </a:r>
            <a:r>
              <a:rPr lang="en-US" sz="3200" b="1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</a:t>
            </a:r>
            <a:r>
              <a:rPr lang="en-US" sz="32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actices </a:t>
            </a:r>
            <a:br>
              <a:rPr lang="en-US" sz="32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en-US" sz="3200" b="1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econdary </a:t>
            </a:r>
            <a:r>
              <a:rPr lang="en-US" sz="3200" b="1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32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athematics</a:t>
            </a:r>
          </a:p>
          <a:p>
            <a:pPr algn="ctr"/>
            <a:endParaRPr lang="en-GB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Maria Pampaka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sz="2800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nd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March 2012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Formal ESRC Title: </a:t>
            </a:r>
          </a:p>
          <a:p>
            <a:r>
              <a:rPr lang="en-US" sz="2000" b="1" dirty="0" smtClean="0">
                <a:latin typeface="Calibri" pitchFamily="34" charset="0"/>
              </a:rPr>
              <a:t>“Mathematics teaching and learning in secondary schools: the impact of pedagogical practices on important learning outcomes” (RES-061-25-0538)</a:t>
            </a:r>
          </a:p>
          <a:p>
            <a:pPr algn="ctr"/>
            <a:endParaRPr lang="en-GB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 b="3375"/>
          <a:stretch>
            <a:fillRect/>
          </a:stretch>
        </p:blipFill>
        <p:spPr bwMode="auto">
          <a:xfrm>
            <a:off x="0" y="5827198"/>
            <a:ext cx="8515350" cy="103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gomanche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4000" y="6520326"/>
            <a:ext cx="990000" cy="33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ES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2790" y="5834526"/>
            <a:ext cx="991210" cy="7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t="14421" r="53015" b="78748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1993"/>
          <a:stretch>
            <a:fillRect/>
          </a:stretch>
        </p:blipFill>
        <p:spPr bwMode="auto">
          <a:xfrm>
            <a:off x="0" y="0"/>
            <a:ext cx="75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76200" y="39469"/>
            <a:ext cx="73914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How much do you agree or disagree with the following statements?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71600"/>
            <a:ext cx="3962400" cy="5059363"/>
          </a:xfrm>
          <a:solidFill>
            <a:srgbClr val="E5F8A0"/>
          </a:solidFill>
        </p:spPr>
        <p:txBody>
          <a:bodyPr/>
          <a:lstStyle/>
          <a:p>
            <a:pPr>
              <a:buNone/>
            </a:pPr>
            <a:r>
              <a:rPr lang="en-GB" sz="2500" b="1" dirty="0" smtClean="0"/>
              <a:t>Measurement question:</a:t>
            </a:r>
          </a:p>
          <a:p>
            <a:pPr>
              <a:buNone/>
            </a:pPr>
            <a:r>
              <a:rPr lang="en-GB" sz="3000" dirty="0" smtClean="0"/>
              <a:t>Can we get a ‘unified’ measure of disposition/attitude towards maths out of this?</a:t>
            </a:r>
          </a:p>
          <a:p>
            <a:pPr>
              <a:buNone/>
            </a:pPr>
            <a:r>
              <a:rPr lang="en-GB" sz="3000" dirty="0" smtClean="0"/>
              <a:t>Preliminary findings: promising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55257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What have we measured? Mathematics Self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Efficacy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119"/>
          <a:stretch>
            <a:fillRect/>
          </a:stretch>
        </p:blipFill>
        <p:spPr bwMode="auto">
          <a:xfrm>
            <a:off x="152400" y="1133475"/>
            <a:ext cx="8801100" cy="1762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0" y="609600"/>
            <a:ext cx="4572000" cy="457200"/>
          </a:xfrm>
          <a:prstGeom prst="rect">
            <a:avLst/>
          </a:prstGeom>
          <a:solidFill>
            <a:srgbClr val="5A868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What are we measuring?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9" name="Right Arrow 28"/>
          <p:cNvSpPr/>
          <p:nvPr/>
        </p:nvSpPr>
        <p:spPr>
          <a:xfrm rot="16200000" flipH="1">
            <a:off x="1233433" y="2856706"/>
            <a:ext cx="382100" cy="307489"/>
          </a:xfrm>
          <a:prstGeom prst="rightArrow">
            <a:avLst/>
          </a:prstGeom>
          <a:gradFill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6200000" flipH="1">
            <a:off x="2504769" y="2856707"/>
            <a:ext cx="382100" cy="307489"/>
          </a:xfrm>
          <a:prstGeom prst="rightArrow">
            <a:avLst/>
          </a:prstGeom>
          <a:gradFill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6200000" flipH="1">
            <a:off x="3930344" y="2856707"/>
            <a:ext cx="382100" cy="307489"/>
          </a:xfrm>
          <a:prstGeom prst="rightArrow">
            <a:avLst/>
          </a:prstGeom>
          <a:gradFill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6200000" flipH="1">
            <a:off x="5379731" y="2856708"/>
            <a:ext cx="382100" cy="307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6200000" flipH="1">
            <a:off x="5774471" y="3591414"/>
            <a:ext cx="1806085" cy="307491"/>
          </a:xfrm>
          <a:prstGeom prst="rightArrow">
            <a:avLst/>
          </a:prstGeom>
          <a:gradFill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6200000" flipH="1">
            <a:off x="4673878" y="3604387"/>
            <a:ext cx="1780135" cy="307491"/>
          </a:xfrm>
          <a:prstGeom prst="rightArrow">
            <a:avLst/>
          </a:prstGeom>
          <a:gradFill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990600" y="3352800"/>
            <a:ext cx="3479800" cy="1066800"/>
          </a:xfrm>
          <a:prstGeom prst="round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700" b="1" dirty="0" smtClean="0">
                <a:cs typeface="Arial" charset="0"/>
              </a:rPr>
              <a:t>MSE Instrument of 30 items: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GB" sz="1700" b="1" dirty="0" smtClean="0">
                <a:cs typeface="Arial" charset="0"/>
              </a:rPr>
              <a:t>3 difficulty levels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GB" sz="1700" b="1" dirty="0" smtClean="0">
                <a:cs typeface="Arial" charset="0"/>
              </a:rPr>
              <a:t>7 mathematical competences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GB" sz="1700" b="1" dirty="0" smtClean="0">
                <a:cs typeface="Arial" charset="0"/>
              </a:rPr>
              <a:t>Pure and Applied/Modelling</a:t>
            </a:r>
            <a:endParaRPr lang="en-US" sz="1700" b="1" dirty="0">
              <a:cs typeface="Arial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724400" y="3429000"/>
            <a:ext cx="2743200" cy="914400"/>
          </a:xfrm>
          <a:prstGeom prst="round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 smtClean="0">
                <a:cs typeface="Arial" charset="0"/>
              </a:rPr>
              <a:t>MSE Instrument of 10 items of different mathematical areas</a:t>
            </a:r>
          </a:p>
        </p:txBody>
      </p:sp>
      <p:cxnSp>
        <p:nvCxnSpPr>
          <p:cNvPr id="46" name="Straight Arrow Connector 45"/>
          <p:cNvCxnSpPr>
            <a:stCxn id="43" idx="3"/>
            <a:endCxn id="44" idx="1"/>
          </p:cNvCxnSpPr>
          <p:nvPr/>
        </p:nvCxnSpPr>
        <p:spPr>
          <a:xfrm>
            <a:off x="4470400" y="3886200"/>
            <a:ext cx="25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 rot="16200000" flipH="1">
            <a:off x="7261715" y="3591416"/>
            <a:ext cx="1806083" cy="307490"/>
          </a:xfrm>
          <a:prstGeom prst="rightArrow">
            <a:avLst/>
          </a:prstGeom>
          <a:gradFill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470400" y="4648200"/>
            <a:ext cx="4406900" cy="609600"/>
          </a:xfrm>
          <a:prstGeom prst="round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 smtClean="0"/>
              <a:t>Confidence in the same 10 mathematical areas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0" y="5334000"/>
            <a:ext cx="9144000" cy="1143000"/>
          </a:xfrm>
          <a:prstGeom prst="rect">
            <a:avLst/>
          </a:prstGeom>
          <a:solidFill>
            <a:srgbClr val="E5F8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kern="0" dirty="0" smtClean="0">
                <a:latin typeface="Calibri" pitchFamily="34" charset="0"/>
                <a:cs typeface="+mn-cs"/>
              </a:rPr>
              <a:t>Teleprism: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</a:t>
            </a:r>
            <a:r>
              <a:rPr kumimoji="0" lang="en-GB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measure of mathematics self efficacy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200" kern="0" baseline="0" dirty="0" smtClean="0">
                <a:latin typeface="Calibri" pitchFamily="34" charset="0"/>
                <a:cs typeface="+mn-cs"/>
              </a:rPr>
              <a:t>Some common items</a:t>
            </a:r>
            <a:r>
              <a:rPr lang="en-GB" sz="2200" kern="0" dirty="0" smtClean="0">
                <a:latin typeface="Calibri" pitchFamily="34" charset="0"/>
                <a:cs typeface="+mn-cs"/>
              </a:rPr>
              <a:t> with TLRP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30" grpId="0" animBg="1"/>
      <p:bldP spid="31" grpId="0" animBg="1"/>
      <p:bldP spid="34" grpId="0" animBg="1"/>
      <p:bldP spid="38" grpId="0" animBg="1"/>
      <p:bldP spid="39" grpId="0" animBg="1"/>
      <p:bldP spid="43" grpId="0" animBg="1"/>
      <p:bldP spid="44" grpId="0" animBg="1"/>
      <p:bldP spid="47" grpId="0" animBg="1"/>
      <p:bldP spid="48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0" y="533400"/>
            <a:ext cx="9144000" cy="5943600"/>
          </a:xfrm>
        </p:spPr>
        <p:txBody>
          <a:bodyPr/>
          <a:lstStyle/>
          <a:p>
            <a:r>
              <a:rPr lang="en-GB" sz="2800" dirty="0" smtClean="0">
                <a:latin typeface="Calibri" pitchFamily="34" charset="0"/>
              </a:rPr>
              <a:t>Contextualised items…TLRP (applicable for Year 11, 10,…)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Measuring Maths Self Efficacy</a:t>
            </a:r>
          </a:p>
        </p:txBody>
      </p:sp>
      <p:pic>
        <p:nvPicPr>
          <p:cNvPr id="121857" name="Picture 76" descr="http://localhost/teleprism/paper-items/images/tlrp-c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05307"/>
            <a:ext cx="6648731" cy="4252693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Example: </a:t>
            </a:r>
            <a:r>
              <a:rPr lang="en-GB" sz="3000" dirty="0" smtClean="0"/>
              <a:t>How confident are you to interpret complex or  unfamiliar graphs and charts such as:</a:t>
            </a:r>
            <a:endParaRPr lang="en-US" sz="3000" dirty="0" smtClean="0"/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0" y="685800"/>
            <a:ext cx="9144000" cy="5791200"/>
          </a:xfrm>
        </p:spPr>
        <p:txBody>
          <a:bodyPr/>
          <a:lstStyle/>
          <a:p>
            <a:r>
              <a:rPr lang="en-GB" dirty="0" smtClean="0"/>
              <a:t>From…Previous exam papers </a:t>
            </a:r>
            <a:r>
              <a:rPr lang="en-GB" dirty="0" smtClean="0">
                <a:solidFill>
                  <a:srgbClr val="FF0000"/>
                </a:solidFill>
              </a:rPr>
              <a:t>(2006 to 2009)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4678363"/>
          </a:xfrm>
        </p:spPr>
        <p:txBody>
          <a:bodyPr/>
          <a:lstStyle/>
          <a:p>
            <a:pPr lvl="1"/>
            <a:r>
              <a:rPr lang="en-US" dirty="0" smtClean="0"/>
              <a:t>AQA </a:t>
            </a:r>
          </a:p>
          <a:p>
            <a:pPr lvl="1"/>
            <a:r>
              <a:rPr lang="en-US" dirty="0" err="1" smtClean="0"/>
              <a:t>Edexcel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GCSE </a:t>
            </a:r>
          </a:p>
          <a:p>
            <a:pPr lvl="1"/>
            <a:r>
              <a:rPr lang="en-US" dirty="0" smtClean="0"/>
              <a:t>GCSE F </a:t>
            </a:r>
          </a:p>
          <a:p>
            <a:pPr lvl="1"/>
            <a:r>
              <a:rPr lang="en-US" dirty="0" smtClean="0"/>
              <a:t>MALT </a:t>
            </a:r>
          </a:p>
          <a:p>
            <a:pPr lvl="1"/>
            <a:r>
              <a:rPr lang="en-US" dirty="0" smtClean="0"/>
              <a:t>OCR </a:t>
            </a:r>
          </a:p>
          <a:p>
            <a:pPr lvl="1"/>
            <a:r>
              <a:rPr lang="en-US" dirty="0" smtClean="0"/>
              <a:t>SATS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More items for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younger students…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356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05740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352800"/>
            <a:ext cx="608076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 t="18437" r="38941" b="9419"/>
          <a:stretch>
            <a:fillRect/>
          </a:stretch>
        </p:blipFill>
        <p:spPr bwMode="auto">
          <a:xfrm>
            <a:off x="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0" y="914400"/>
            <a:ext cx="4572000" cy="2895600"/>
          </a:xfrm>
          <a:prstGeom prst="rect">
            <a:avLst/>
          </a:prstGeom>
          <a:solidFill>
            <a:srgbClr val="E5F8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lang="en-GB" sz="3200" kern="0" dirty="0" smtClean="0">
                <a:latin typeface="Calibri" pitchFamily="34" charset="0"/>
                <a:cs typeface="+mn-cs"/>
                <a:sym typeface="Wingdings" pitchFamily="2" charset="2"/>
              </a:rPr>
              <a:t>Bank of 217 items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 pitchFamily="2" charset="2"/>
              </a:rPr>
              <a:t>Piloted 35 items (only Years 7 to 10)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Used 56 items for main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" descr="logomanche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000" y="6520326"/>
            <a:ext cx="990000" cy="33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ESR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2790" y="5839968"/>
            <a:ext cx="991210" cy="7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l="2119"/>
          <a:stretch>
            <a:fillRect/>
          </a:stretch>
        </p:blipFill>
        <p:spPr bwMode="auto">
          <a:xfrm>
            <a:off x="123825" y="1285875"/>
            <a:ext cx="8801100" cy="1533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55257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What have we measured? </a:t>
            </a:r>
            <a:r>
              <a:rPr lang="en-US" sz="30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“Teaching Mathematics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14600" y="609600"/>
            <a:ext cx="4572000" cy="609600"/>
          </a:xfrm>
          <a:prstGeom prst="rect">
            <a:avLst/>
          </a:prstGeom>
          <a:solidFill>
            <a:srgbClr val="5A868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What are we measuring?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1" name="Group 44"/>
          <p:cNvGrpSpPr>
            <a:grpSpLocks/>
          </p:cNvGrpSpPr>
          <p:nvPr/>
        </p:nvGrpSpPr>
        <p:grpSpPr bwMode="auto">
          <a:xfrm>
            <a:off x="533400" y="2743200"/>
            <a:ext cx="1752744" cy="762000"/>
            <a:chOff x="329" y="2505"/>
            <a:chExt cx="1352" cy="750"/>
          </a:xfrm>
        </p:grpSpPr>
        <p:cxnSp>
          <p:nvCxnSpPr>
            <p:cNvPr id="22" name="AutoShape 35"/>
            <p:cNvCxnSpPr>
              <a:cxnSpLocks noChangeShapeType="1"/>
            </p:cNvCxnSpPr>
            <p:nvPr/>
          </p:nvCxnSpPr>
          <p:spPr bwMode="auto">
            <a:xfrm flipH="1">
              <a:off x="1034" y="2505"/>
              <a:ext cx="647" cy="2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329" y="2730"/>
              <a:ext cx="1058" cy="5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Calibri" pitchFamily="34" charset="0"/>
                </a:rPr>
                <a:t>Teachers’</a:t>
              </a:r>
            </a:p>
            <a:p>
              <a:pPr algn="ctr"/>
              <a:r>
                <a:rPr lang="en-GB" sz="2000" b="1" dirty="0">
                  <a:latin typeface="Calibri" pitchFamily="34" charset="0"/>
                </a:rPr>
                <a:t>Survey</a:t>
              </a:r>
            </a:p>
          </p:txBody>
        </p:sp>
      </p:grp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2514600" y="3200400"/>
            <a:ext cx="3505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lt1"/>
                </a:solidFill>
                <a:latin typeface="+mn-lt"/>
                <a:ea typeface="+mn-ea"/>
              </a:rPr>
              <a:t>Students’ perception of pre-university pedagogy</a:t>
            </a:r>
            <a:endParaRPr lang="en-GB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Right Arrow 24"/>
          <p:cNvSpPr>
            <a:spLocks noChangeArrowheads="1"/>
          </p:cNvSpPr>
          <p:nvPr/>
        </p:nvSpPr>
        <p:spPr bwMode="auto">
          <a:xfrm rot="16200000" flipH="1">
            <a:off x="5312569" y="2856707"/>
            <a:ext cx="382588" cy="307975"/>
          </a:xfrm>
          <a:prstGeom prst="right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6" name="AutoShape 35"/>
          <p:cNvCxnSpPr>
            <a:cxnSpLocks noChangeShapeType="1"/>
            <a:stCxn id="23" idx="3"/>
          </p:cNvCxnSpPr>
          <p:nvPr/>
        </p:nvCxnSpPr>
        <p:spPr bwMode="auto">
          <a:xfrm>
            <a:off x="1905000" y="3238500"/>
            <a:ext cx="609600" cy="266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581400" y="4038600"/>
            <a:ext cx="3505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lt1"/>
                </a:solidFill>
                <a:latin typeface="+mn-lt"/>
                <a:ea typeface="+mn-ea"/>
              </a:rPr>
              <a:t>Students’ perception of university pedagogy</a:t>
            </a:r>
            <a:endParaRPr lang="en-GB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Right Arrow 30"/>
          <p:cNvSpPr>
            <a:spLocks noChangeArrowheads="1"/>
          </p:cNvSpPr>
          <p:nvPr/>
        </p:nvSpPr>
        <p:spPr bwMode="auto">
          <a:xfrm rot="16200000" flipH="1">
            <a:off x="6057900" y="3314701"/>
            <a:ext cx="1219201" cy="228601"/>
          </a:xfrm>
          <a:prstGeom prst="right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2" name="AutoShape 35"/>
          <p:cNvCxnSpPr>
            <a:cxnSpLocks noChangeShapeType="1"/>
            <a:stCxn id="23" idx="3"/>
            <a:endCxn id="30" idx="1"/>
          </p:cNvCxnSpPr>
          <p:nvPr/>
        </p:nvCxnSpPr>
        <p:spPr bwMode="auto">
          <a:xfrm>
            <a:off x="1905000" y="3238500"/>
            <a:ext cx="1676400" cy="1104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0" y="4876801"/>
            <a:ext cx="9144000" cy="1981200"/>
          </a:xfrm>
          <a:prstGeom prst="rect">
            <a:avLst/>
          </a:prstGeom>
          <a:solidFill>
            <a:srgbClr val="E5F8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 smtClean="0">
                <a:latin typeface="Calibri" pitchFamily="34" charset="0"/>
                <a:cs typeface="+mn-cs"/>
              </a:rPr>
              <a:t>Teleprism: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Measures of </a:t>
            </a:r>
            <a:r>
              <a:rPr lang="en-GB" sz="2400" kern="0" dirty="0" smtClean="0">
                <a:latin typeface="Calibri" pitchFamily="34" charset="0"/>
                <a:cs typeface="+mn-cs"/>
              </a:rPr>
              <a:t>teachers’ self report teaching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kern="0" baseline="0" dirty="0" smtClean="0">
                <a:latin typeface="Calibri" pitchFamily="34" charset="0"/>
                <a:cs typeface="+mn-cs"/>
              </a:rPr>
              <a:t>Students’ perception of teaching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Common items between the two as well as between </a:t>
            </a:r>
            <a:r>
              <a:rPr kumimoji="0" lang="en-GB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TransMaths</a:t>
            </a:r>
            <a:endParaRPr kumimoji="0" lang="en-GB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30" grpId="0" animBg="1"/>
      <p:bldP spid="31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t="32031" r="41434" b="7813"/>
          <a:stretch>
            <a:fillRect/>
          </a:stretch>
        </p:blipFill>
        <p:spPr bwMode="auto">
          <a:xfrm>
            <a:off x="533400" y="33338"/>
            <a:ext cx="8610600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38400" y="5562600"/>
            <a:ext cx="60198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www.transmaths.org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475" r="2635" b="4819"/>
          <a:stretch>
            <a:fillRect/>
          </a:stretch>
        </p:blipFill>
        <p:spPr bwMode="auto">
          <a:xfrm>
            <a:off x="228600" y="12192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5A868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Calibri" pitchFamily="34" charset="0"/>
              </a:rPr>
              <a:t>TLRP teacher survey</a:t>
            </a:r>
            <a:r>
              <a:rPr lang="en-GB" sz="3000" b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 </a:t>
            </a:r>
            <a:r>
              <a:rPr lang="en-GB" sz="3000" b="1" dirty="0" err="1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TransMaths</a:t>
            </a:r>
            <a:r>
              <a:rPr lang="en-GB" sz="3000" b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Students’ Survey</a:t>
            </a:r>
          </a:p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</a:rPr>
              <a:t>Teleprism: We tried to keep these common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85" y="0"/>
            <a:ext cx="923058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875" t="25641" r="23125" b="70086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162"/>
            <a:ext cx="9144000" cy="639762"/>
          </a:xfrm>
          <a:solidFill>
            <a:srgbClr val="5A868C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The survey design…Data Point 1 (DP1)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79248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b="12122"/>
          <a:stretch>
            <a:fillRect/>
          </a:stretch>
        </p:blipFill>
        <p:spPr bwMode="auto">
          <a:xfrm>
            <a:off x="609600" y="609600"/>
            <a:ext cx="82296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609600"/>
            <a:ext cx="2286000" cy="5715000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0" y="838200"/>
            <a:ext cx="9144000" cy="5638800"/>
          </a:xfrm>
          <a:solidFill>
            <a:schemeClr val="accent2">
              <a:lumMod val="40000"/>
              <a:lumOff val="60000"/>
              <a:alpha val="36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4876800"/>
          </a:xfrm>
        </p:spPr>
        <p:txBody>
          <a:bodyPr/>
          <a:lstStyle/>
          <a:p>
            <a:pPr>
              <a:buNone/>
            </a:pPr>
            <a:r>
              <a:rPr lang="en-GB" sz="3500" dirty="0" smtClean="0"/>
              <a:t>Overall aim: to show how we built on </a:t>
            </a:r>
            <a:r>
              <a:rPr lang="en-GB" sz="3500" dirty="0" err="1" smtClean="0"/>
              <a:t>TransMaths</a:t>
            </a:r>
            <a:r>
              <a:rPr lang="en-GB" sz="3500" dirty="0" smtClean="0"/>
              <a:t> to develop Teleprism</a:t>
            </a:r>
          </a:p>
          <a:p>
            <a:pPr>
              <a:buFontTx/>
              <a:buChar char="-"/>
            </a:pPr>
            <a:endParaRPr lang="en-GB" sz="3500" dirty="0" smtClean="0"/>
          </a:p>
          <a:p>
            <a:pPr>
              <a:buFontTx/>
              <a:buChar char="-"/>
            </a:pPr>
            <a:r>
              <a:rPr lang="en-GB" sz="3500" dirty="0" smtClean="0"/>
              <a:t>Aims and design</a:t>
            </a:r>
          </a:p>
          <a:p>
            <a:pPr>
              <a:buFontTx/>
              <a:buChar char="-"/>
            </a:pPr>
            <a:r>
              <a:rPr lang="en-GB" sz="3500" dirty="0" smtClean="0"/>
              <a:t>Analytical Framework</a:t>
            </a:r>
          </a:p>
          <a:p>
            <a:pPr>
              <a:buFontTx/>
              <a:buChar char="-"/>
            </a:pPr>
            <a:r>
              <a:rPr lang="en-GB" sz="3500" dirty="0" smtClean="0"/>
              <a:t>Instrumentation</a:t>
            </a:r>
          </a:p>
          <a:p>
            <a:pPr>
              <a:buFontTx/>
              <a:buChar char="-"/>
            </a:pPr>
            <a:r>
              <a:rPr lang="en-GB" sz="3500" dirty="0" smtClean="0"/>
              <a:t>Teleprism: some preliminary findings from the first data point</a:t>
            </a:r>
          </a:p>
          <a:p>
            <a:pPr>
              <a:buFontTx/>
              <a:buChar char="-"/>
            </a:pPr>
            <a:endParaRPr lang="en-GB" dirty="0" smtClean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55257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Outline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30162"/>
            <a:ext cx="9144000" cy="868362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DP1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– Participating schools and students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 descr="Y:\Teleprism\Reports\2012 02\fig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5486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r="54681"/>
          <a:stretch>
            <a:fillRect/>
          </a:stretch>
        </p:blipFill>
        <p:spPr bwMode="auto">
          <a:xfrm>
            <a:off x="5562600" y="1066800"/>
            <a:ext cx="335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r="82824"/>
          <a:stretch>
            <a:fillRect/>
          </a:stretch>
        </p:blipFill>
        <p:spPr bwMode="auto">
          <a:xfrm>
            <a:off x="5791200" y="3276600"/>
            <a:ext cx="2895600" cy="303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30162"/>
            <a:ext cx="9144000" cy="868362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DP1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– Some preliminary findings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" name="Picture 5" descr="Y:\Teleprism\Reports\2012 02\wordclouds\Whole sample - favourit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1940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Y:\Teleprism\Reports\2012 02\wordclouds\Whole sample - least favourit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41433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600200"/>
            <a:ext cx="91440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Top 10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favourite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and </a:t>
            </a:r>
            <a:r>
              <a:rPr lang="en-GB" sz="40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least favourite 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686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68362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Students’ attitudes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to mathematics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39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010400" y="0"/>
            <a:ext cx="2133600" cy="6477000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Students’ report</a:t>
            </a:r>
            <a:r>
              <a:rPr kumimoji="0" lang="en-US" sz="35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of teaching practices</a:t>
            </a:r>
            <a:endParaRPr kumimoji="0" lang="en-US" sz="35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 txBox="1">
            <a:spLocks noChangeArrowheads="1"/>
          </p:cNvSpPr>
          <p:nvPr/>
        </p:nvSpPr>
        <p:spPr bwMode="auto">
          <a:xfrm>
            <a:off x="0" y="990600"/>
            <a:ext cx="9144000" cy="5486400"/>
          </a:xfrm>
          <a:prstGeom prst="rect">
            <a:avLst/>
          </a:prstGeom>
          <a:solidFill>
            <a:srgbClr val="E5F8A0">
              <a:alpha val="36000"/>
            </a:srgbClr>
          </a:solidFill>
          <a:ln w="76200">
            <a:noFill/>
            <a:miter lim="800000"/>
            <a:headEnd/>
            <a:tailEnd/>
          </a:ln>
        </p:spPr>
        <p:txBody>
          <a:bodyPr vert="horz" wrap="square" lIns="216000" tIns="180000" rIns="216000" bIns="18000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0"/>
              </a:spcBef>
              <a:defRPr/>
            </a:pPr>
            <a:endParaRPr lang="en-US" sz="3200" b="1" kern="0" dirty="0" smtClean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en-GB" sz="35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Our current ‘impact’ dilemma:</a:t>
            </a:r>
          </a:p>
          <a:p>
            <a:pPr lvl="0" algn="ctr">
              <a:spcBef>
                <a:spcPts val="0"/>
              </a:spcBef>
              <a:defRPr/>
            </a:pPr>
            <a:endParaRPr lang="en-GB" sz="2800" kern="0" dirty="0" smtClean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Reporting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back to schools DP1: </a:t>
            </a:r>
          </a:p>
          <a:p>
            <a:pPr lvl="0" algn="ctr">
              <a:spcBef>
                <a:spcPts val="0"/>
              </a:spcBef>
              <a:defRPr/>
            </a:pP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To who? What? How?</a:t>
            </a:r>
          </a:p>
          <a:p>
            <a:pPr lvl="0" algn="ctr">
              <a:spcBef>
                <a:spcPts val="0"/>
              </a:spcBef>
              <a:defRPr/>
            </a:pPr>
            <a:endParaRPr lang="en-GB" sz="2800" kern="0" baseline="0" dirty="0" smtClean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endParaRPr kumimoji="0" lang="en-GB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endParaRPr lang="en-GB" sz="2800" kern="0" baseline="0" dirty="0" smtClean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Thank you!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GB" sz="2800" kern="0" baseline="0" dirty="0" smtClean="0">
                <a:latin typeface="Calibri" pitchFamily="34" charset="0"/>
                <a:cs typeface="Calibri" pitchFamily="34" charset="0"/>
              </a:rPr>
              <a:t>Q&amp;A</a:t>
            </a:r>
          </a:p>
          <a:p>
            <a:pPr lvl="0" algn="ctr">
              <a:spcBef>
                <a:spcPts val="0"/>
              </a:spcBef>
              <a:defRPr/>
            </a:pPr>
            <a:endParaRPr kumimoji="0" lang="en-GB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en-GB" sz="2800" kern="0" baseline="0" dirty="0" err="1" smtClean="0">
                <a:latin typeface="Calibri" pitchFamily="34" charset="0"/>
                <a:cs typeface="Calibri" pitchFamily="34" charset="0"/>
                <a:hlinkClick r:id="rId3"/>
              </a:rPr>
              <a:t>www.teleprism.com</a:t>
            </a:r>
            <a:endParaRPr lang="en-GB" sz="2800" kern="0" baseline="0" dirty="0" smtClean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4" cstate="print"/>
          <a:srcRect b="3375"/>
          <a:stretch>
            <a:fillRect/>
          </a:stretch>
        </p:blipFill>
        <p:spPr bwMode="auto">
          <a:xfrm>
            <a:off x="0" y="0"/>
            <a:ext cx="8515350" cy="103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gomanche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4000" y="685800"/>
            <a:ext cx="990000" cy="33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ESR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2790" y="0"/>
            <a:ext cx="991210" cy="7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 l="1875" t="25641" r="23125" b="70086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55257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The </a:t>
            </a: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TransMaths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projects: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Design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and Aims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30"/>
          <p:cNvSpPr txBox="1"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chemeClr val="accent2">
              <a:lumMod val="40000"/>
              <a:lumOff val="60000"/>
              <a:alpha val="36000"/>
            </a:schemeClr>
          </a:solidFill>
          <a:ln w="76200">
            <a:noFill/>
            <a:miter lim="800000"/>
            <a:headEnd/>
            <a:tailEnd/>
          </a:ln>
        </p:spPr>
        <p:txBody>
          <a:bodyPr vert="horz" wrap="square" lIns="216000" tIns="180000" rIns="216000" bIns="1800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 marL="3143250" indent="-809625">
              <a:lnSpc>
                <a:spcPct val="80000"/>
              </a:lnSpc>
            </a:pPr>
            <a:r>
              <a:rPr lang="en-GB" sz="1000" b="1" dirty="0" smtClean="0">
                <a:latin typeface="Calibri" pitchFamily="34" charset="0"/>
              </a:rPr>
              <a:t>	</a:t>
            </a: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</a:rPr>
              <a:t>TLRP Aim: </a:t>
            </a:r>
            <a:r>
              <a:rPr lang="en-GB" sz="2000" dirty="0" smtClean="0">
                <a:latin typeface="Calibri" pitchFamily="34" charset="0"/>
              </a:rPr>
              <a:t>To understand how cultures of learning and teaching can support learners in ways that help them widen and extend participation in mathematically demanding courses in Further and Higher Education (F&amp;HE)</a:t>
            </a:r>
          </a:p>
          <a:p>
            <a:pPr marL="3143250" indent="-809625">
              <a:lnSpc>
                <a:spcPct val="80000"/>
              </a:lnSpc>
            </a:pPr>
            <a:r>
              <a:rPr lang="en-GB" sz="2000" b="1" dirty="0" smtClean="0">
                <a:solidFill>
                  <a:schemeClr val="accent2"/>
                </a:solidFill>
                <a:latin typeface="Calibri" pitchFamily="34" charset="0"/>
              </a:rPr>
              <a:t> 		</a:t>
            </a: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</a:rPr>
              <a:t>AS Mathematics Vs AS Use of Mathematics</a:t>
            </a:r>
          </a:p>
          <a:p>
            <a:pPr>
              <a:lnSpc>
                <a:spcPct val="80000"/>
              </a:lnSpc>
            </a:pPr>
            <a:endParaRPr lang="en-GB" sz="20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000" b="1" dirty="0" err="1" smtClean="0">
                <a:solidFill>
                  <a:srgbClr val="7030A0"/>
                </a:solidFill>
                <a:latin typeface="Calibri" pitchFamily="34" charset="0"/>
              </a:rPr>
              <a:t>TransMaths</a:t>
            </a:r>
            <a:r>
              <a:rPr lang="en-GB" sz="2000" dirty="0" smtClean="0">
                <a:solidFill>
                  <a:srgbClr val="7030A0"/>
                </a:solidFill>
                <a:latin typeface="Calibri" pitchFamily="34" charset="0"/>
              </a:rPr>
              <a:t>: </a:t>
            </a:r>
            <a:r>
              <a:rPr lang="en-GB" sz="2000" dirty="0" smtClean="0">
                <a:latin typeface="Calibri" pitchFamily="34" charset="0"/>
              </a:rPr>
              <a:t>To understand how 6th Form and Further Education (pre-university) students can acquire a mathematical disposition and identity that supports their engagement with mathematics in 6fFE and in Higher Education (HE)</a:t>
            </a:r>
          </a:p>
          <a:p>
            <a:pPr>
              <a:lnSpc>
                <a:spcPct val="80000"/>
              </a:lnSpc>
            </a:pPr>
            <a:r>
              <a:rPr lang="en-GB" sz="2000" b="1" dirty="0" smtClean="0">
                <a:solidFill>
                  <a:schemeClr val="accent2"/>
                </a:solidFill>
                <a:latin typeface="Calibri" pitchFamily="34" charset="0"/>
              </a:rPr>
              <a:t> 	</a:t>
            </a: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</a:rPr>
              <a:t>Focus on Mathematically demanding courses in HE</a:t>
            </a:r>
            <a:endParaRPr lang="en-US" sz="20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marL="3143250" indent="-809625">
              <a:lnSpc>
                <a:spcPct val="80000"/>
              </a:lnSpc>
            </a:pPr>
            <a:endParaRPr lang="en-GB" sz="20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2000" b="1" dirty="0" smtClean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6148" name="Picture 5" descr="logomanche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000" y="6520326"/>
            <a:ext cx="990000" cy="33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ESR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2790" y="5839968"/>
            <a:ext cx="991210" cy="7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043" t="15939" r="80934" b="80266"/>
          <a:stretch>
            <a:fillRect/>
          </a:stretch>
        </p:blipFill>
        <p:spPr bwMode="auto">
          <a:xfrm>
            <a:off x="0" y="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 l="2119"/>
          <a:stretch>
            <a:fillRect/>
          </a:stretch>
        </p:blipFill>
        <p:spPr bwMode="auto">
          <a:xfrm>
            <a:off x="123825" y="1057275"/>
            <a:ext cx="8801100" cy="2219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1905000" y="3200400"/>
            <a:ext cx="1371600" cy="1524000"/>
            <a:chOff x="1152" y="2880"/>
            <a:chExt cx="1058" cy="1200"/>
          </a:xfrm>
        </p:grpSpPr>
        <p:cxnSp>
          <p:nvCxnSpPr>
            <p:cNvPr id="11" name="AutoShape 35"/>
            <p:cNvCxnSpPr>
              <a:cxnSpLocks noChangeShapeType="1"/>
              <a:endCxn id="12" idx="0"/>
            </p:cNvCxnSpPr>
            <p:nvPr/>
          </p:nvCxnSpPr>
          <p:spPr bwMode="auto">
            <a:xfrm rot="16200000" flipH="1">
              <a:off x="1345" y="3215"/>
              <a:ext cx="672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1152" y="3552"/>
              <a:ext cx="1058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 dirty="0">
                  <a:latin typeface="Calibri" pitchFamily="34" charset="0"/>
                </a:rPr>
                <a:t>Teachers</a:t>
              </a:r>
              <a:r>
                <a:rPr lang="en-GB" sz="2400" b="1" dirty="0">
                  <a:latin typeface="Calibri" pitchFamily="34" charset="0"/>
                </a:rPr>
                <a:t>’</a:t>
              </a:r>
            </a:p>
            <a:p>
              <a:pPr algn="ctr"/>
              <a:r>
                <a:rPr lang="en-GB" sz="2400" dirty="0">
                  <a:latin typeface="Calibri" pitchFamily="34" charset="0"/>
                </a:rPr>
                <a:t>Survey</a:t>
              </a:r>
            </a:p>
          </p:txBody>
        </p:sp>
      </p:grpSp>
      <p:sp>
        <p:nvSpPr>
          <p:cNvPr id="13" name="Left Arrow Callout 12"/>
          <p:cNvSpPr/>
          <p:nvPr/>
        </p:nvSpPr>
        <p:spPr>
          <a:xfrm>
            <a:off x="0" y="1981200"/>
            <a:ext cx="2057400" cy="1447800"/>
          </a:xfrm>
          <a:prstGeom prst="leftArrowCallout">
            <a:avLst>
              <a:gd name="adj1" fmla="val 21154"/>
              <a:gd name="adj2" fmla="val 23558"/>
              <a:gd name="adj3" fmla="val 25000"/>
              <a:gd name="adj4" fmla="val 64977"/>
            </a:avLst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34860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Teleprism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71500" lvl="0" indent="-571500" eaLnBrk="1" hangingPunct="1">
              <a:spcBef>
                <a:spcPct val="0"/>
              </a:spcBef>
              <a:spcAft>
                <a:spcPts val="1200"/>
              </a:spcAft>
              <a:buFontTx/>
              <a:buAutoNum type="romanLcParenBoth"/>
              <a:defRPr/>
            </a:pPr>
            <a:endParaRPr lang="en-GB" b="1" dirty="0" smtClean="0">
              <a:solidFill>
                <a:srgbClr val="292929"/>
              </a:solidFill>
              <a:latin typeface="Calibri" pitchFamily="34" charset="0"/>
            </a:endParaRPr>
          </a:p>
          <a:p>
            <a:pPr marL="571500" lvl="0" indent="-571500" eaLnBrk="1" hangingPunct="1">
              <a:spcBef>
                <a:spcPct val="0"/>
              </a:spcBef>
              <a:spcAft>
                <a:spcPts val="1200"/>
              </a:spcAft>
              <a:buFontTx/>
              <a:buAutoNum type="romanLcParenBoth"/>
              <a:defRPr/>
            </a:pPr>
            <a:endParaRPr lang="en-GB" b="1" dirty="0" smtClean="0">
              <a:solidFill>
                <a:srgbClr val="292929"/>
              </a:solidFill>
              <a:latin typeface="Calibri" pitchFamily="34" charset="0"/>
            </a:endParaRPr>
          </a:p>
          <a:p>
            <a:pPr marL="571500" lvl="0" indent="-571500" eaLnBrk="1" hangingPunct="1">
              <a:spcBef>
                <a:spcPct val="0"/>
              </a:spcBef>
              <a:spcAft>
                <a:spcPts val="1200"/>
              </a:spcAft>
              <a:buFontTx/>
              <a:buAutoNum type="romanLcParenBoth"/>
              <a:defRPr/>
            </a:pPr>
            <a:endParaRPr lang="en-GB" b="1" dirty="0" smtClean="0">
              <a:solidFill>
                <a:srgbClr val="292929"/>
              </a:solidFill>
              <a:latin typeface="Calibri" pitchFamily="34" charset="0"/>
            </a:endParaRPr>
          </a:p>
          <a:p>
            <a:pPr marL="571500" indent="-5715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GB" sz="2500" dirty="0" smtClean="0">
                <a:latin typeface="Calibri" pitchFamily="34" charset="0"/>
              </a:rPr>
              <a:t>Aim: To map secondary students’ learning outcomes and choices, including dispositions and attitudes, together with the teaching they are exposed to.</a:t>
            </a:r>
          </a:p>
          <a:p>
            <a:r>
              <a:rPr lang="en-US" sz="2500" b="1" dirty="0" smtClean="0">
                <a:latin typeface="Calibri" pitchFamily="34" charset="0"/>
              </a:rPr>
              <a:t>Surveys</a:t>
            </a:r>
            <a:r>
              <a:rPr lang="en-US" sz="2500" dirty="0" smtClean="0">
                <a:latin typeface="Calibri" pitchFamily="34" charset="0"/>
              </a:rPr>
              <a:t> for students from Years 7 to 11 (3 times) and also for their mathematics teacher (twice).</a:t>
            </a:r>
          </a:p>
          <a:p>
            <a:endParaRPr lang="en-US" sz="2500" b="1" dirty="0" smtClean="0">
              <a:latin typeface="Calibri" pitchFamily="34" charset="0"/>
            </a:endParaRPr>
          </a:p>
          <a:p>
            <a:r>
              <a:rPr lang="en-US" sz="2500" b="1" dirty="0" smtClean="0">
                <a:latin typeface="Calibri" pitchFamily="34" charset="0"/>
              </a:rPr>
              <a:t>Case studies</a:t>
            </a:r>
            <a:r>
              <a:rPr lang="en-US" sz="2500" dirty="0" smtClean="0">
                <a:latin typeface="Calibri" pitchFamily="34" charset="0"/>
              </a:rPr>
              <a:t> in a small number of schools with lesson observations and interviews with students and teachers. </a:t>
            </a:r>
          </a:p>
          <a:p>
            <a:pPr marL="571500" indent="-571500" eaLnBrk="1" hangingPunct="1">
              <a:spcBef>
                <a:spcPct val="0"/>
              </a:spcBef>
              <a:spcAft>
                <a:spcPts val="1200"/>
              </a:spcAft>
              <a:defRPr/>
            </a:pPr>
            <a:endParaRPr lang="en-GB" dirty="0" smtClean="0">
              <a:latin typeface="Calibri" pitchFamily="34" charset="0"/>
            </a:endParaRPr>
          </a:p>
          <a:p>
            <a:pPr marL="0" lvl="0" indent="0" eaLnBrk="1" hangingPunct="1">
              <a:spcBef>
                <a:spcPct val="0"/>
              </a:spcBef>
              <a:defRPr/>
            </a:pPr>
            <a:endParaRPr lang="en-GB" sz="2500" dirty="0" smtClean="0">
              <a:latin typeface="Calibri" pitchFamily="34" charset="0"/>
            </a:endParaRPr>
          </a:p>
          <a:p>
            <a:endParaRPr lang="en-US" sz="25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t="-4340"/>
          <a:stretch>
            <a:fillRect/>
          </a:stretch>
        </p:blipFill>
        <p:spPr bwMode="auto">
          <a:xfrm>
            <a:off x="381000" y="9906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30162"/>
            <a:ext cx="9144000" cy="868362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Teleprism: Design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and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71500" lvl="0" indent="-5715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GB" sz="2500" b="1" dirty="0" smtClean="0">
                <a:solidFill>
                  <a:srgbClr val="292929"/>
                </a:solidFill>
                <a:latin typeface="Calibri" pitchFamily="34" charset="0"/>
              </a:rPr>
              <a:t>(</a:t>
            </a:r>
            <a:r>
              <a:rPr lang="en-GB" sz="2500" b="1" dirty="0" err="1" smtClean="0">
                <a:solidFill>
                  <a:srgbClr val="292929"/>
                </a:solidFill>
                <a:latin typeface="Calibri" pitchFamily="34" charset="0"/>
              </a:rPr>
              <a:t>i</a:t>
            </a:r>
            <a:r>
              <a:rPr lang="en-GB" sz="2500" b="1" dirty="0" smtClean="0">
                <a:solidFill>
                  <a:srgbClr val="292929"/>
                </a:solidFill>
                <a:latin typeface="Calibri" pitchFamily="34" charset="0"/>
              </a:rPr>
              <a:t>) </a:t>
            </a:r>
            <a:r>
              <a:rPr lang="en-GB" sz="2300" b="1" dirty="0" smtClean="0">
                <a:solidFill>
                  <a:srgbClr val="292929"/>
                </a:solidFill>
                <a:latin typeface="Calibri" pitchFamily="34" charset="0"/>
              </a:rPr>
              <a:t>to understand how learners’ dispositions to study Mathematics develop through Secondary School (i.e. KS3 and KS4)</a:t>
            </a:r>
          </a:p>
          <a:p>
            <a:pPr marL="571500" lvl="0" indent="-571500" eaLnBrk="1" hangingPunct="1">
              <a:spcBef>
                <a:spcPct val="0"/>
              </a:spcBef>
              <a:spcAft>
                <a:spcPts val="1200"/>
              </a:spcAft>
              <a:buFontTx/>
              <a:buAutoNum type="romanLcParenBoth"/>
              <a:defRPr/>
            </a:pPr>
            <a:r>
              <a:rPr lang="en-GB" sz="2300" b="1" dirty="0" smtClean="0">
                <a:solidFill>
                  <a:srgbClr val="292929"/>
                </a:solidFill>
                <a:latin typeface="Calibri" pitchFamily="34" charset="0"/>
              </a:rPr>
              <a:t>to understand how mathematics pedagogies vary across different situations and contexts,</a:t>
            </a:r>
          </a:p>
          <a:p>
            <a:pPr marL="571500" lvl="0" indent="-571500" eaLnBrk="1" hangingPunct="1">
              <a:spcBef>
                <a:spcPct val="0"/>
              </a:spcBef>
              <a:spcAft>
                <a:spcPts val="1200"/>
              </a:spcAft>
              <a:buFontTx/>
              <a:buAutoNum type="romanLcParenBoth"/>
              <a:defRPr/>
            </a:pPr>
            <a:r>
              <a:rPr lang="en-GB" sz="2300" b="1" dirty="0" smtClean="0">
                <a:solidFill>
                  <a:srgbClr val="292929"/>
                </a:solidFill>
                <a:latin typeface="Calibri" pitchFamily="34" charset="0"/>
              </a:rPr>
              <a:t>to understand how different pedagogies, programmes and school contexts influence learning outcomes, including dispositions, and </a:t>
            </a:r>
          </a:p>
          <a:p>
            <a:pPr marL="571500" lvl="0" indent="-571500" eaLnBrk="1" hangingPunct="1">
              <a:spcBef>
                <a:spcPct val="0"/>
              </a:spcBef>
              <a:spcAft>
                <a:spcPts val="1200"/>
              </a:spcAft>
              <a:buFontTx/>
              <a:buAutoNum type="romanLcParenBoth"/>
              <a:defRPr/>
            </a:pPr>
            <a:r>
              <a:rPr lang="en-GB" sz="2300" b="1" dirty="0" smtClean="0">
                <a:solidFill>
                  <a:srgbClr val="292929"/>
                </a:solidFill>
                <a:latin typeface="Calibri" pitchFamily="34" charset="0"/>
              </a:rPr>
              <a:t>to solve a series of measurement and analytical challenges involving a synthesis of longitudinal and cross-sectional analyses, and dealing with missing data.</a:t>
            </a:r>
          </a:p>
          <a:p>
            <a:pPr marL="0" lvl="0" indent="0" eaLnBrk="1" hangingPunct="1">
              <a:spcBef>
                <a:spcPct val="0"/>
              </a:spcBef>
              <a:buFontTx/>
              <a:buChar char="•"/>
              <a:defRPr/>
            </a:pPr>
            <a:endParaRPr lang="en-GB" sz="2500" dirty="0" smtClean="0">
              <a:latin typeface="Calibri" pitchFamily="34" charset="0"/>
            </a:endParaRPr>
          </a:p>
          <a:p>
            <a:endParaRPr lang="en-US" sz="25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30162"/>
            <a:ext cx="9144000" cy="868362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Teleprism: Detailed Aims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t="-4340"/>
          <a:stretch>
            <a:fillRect/>
          </a:stretch>
        </p:blipFill>
        <p:spPr bwMode="auto">
          <a:xfrm>
            <a:off x="533400" y="4800600"/>
            <a:ext cx="807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 txBox="1">
            <a:spLocks noChangeArrowheads="1"/>
          </p:cNvSpPr>
          <p:nvPr/>
        </p:nvSpPr>
        <p:spPr bwMode="auto">
          <a:xfrm>
            <a:off x="0" y="533400"/>
            <a:ext cx="9144000" cy="5943600"/>
          </a:xfrm>
          <a:prstGeom prst="rect">
            <a:avLst/>
          </a:prstGeom>
          <a:solidFill>
            <a:schemeClr val="accent2">
              <a:lumMod val="40000"/>
              <a:lumOff val="60000"/>
              <a:alpha val="36000"/>
            </a:schemeClr>
          </a:solidFill>
          <a:ln w="76200">
            <a:noFill/>
            <a:miter lim="800000"/>
            <a:headEnd/>
            <a:tailEnd/>
          </a:ln>
        </p:spPr>
        <p:txBody>
          <a:bodyPr vert="horz" wrap="square" lIns="216000" tIns="180000" rIns="216000" bIns="18000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sz="1000" b="1" kern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000" b="1" kern="0" dirty="0" smtClean="0">
                <a:latin typeface="Calibri" pitchFamily="34" charset="0"/>
                <a:cs typeface="Calibri" pitchFamily="34" charset="0"/>
              </a:rPr>
            </a:br>
            <a:endParaRPr lang="en-GB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67818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55257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 common analytical</a:t>
            </a:r>
            <a:r>
              <a:rPr kumimoji="0" lang="en-US" sz="35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framework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4191000" y="2133600"/>
            <a:ext cx="4800600" cy="3649691"/>
            <a:chOff x="4963" y="12527"/>
            <a:chExt cx="11520" cy="6460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7082" y="14762"/>
              <a:ext cx="3479" cy="6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4963" y="12527"/>
              <a:ext cx="11520" cy="6460"/>
              <a:chOff x="4962" y="12759"/>
              <a:chExt cx="11520" cy="6460"/>
            </a:xfrm>
          </p:grpSpPr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7122" y="15664"/>
                <a:ext cx="354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Figure 1: Analytical Framework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62" y="12759"/>
                <a:ext cx="11520" cy="6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AutoShape 15"/>
          <p:cNvSpPr>
            <a:spLocks noChangeArrowheads="1"/>
          </p:cNvSpPr>
          <p:nvPr/>
        </p:nvSpPr>
        <p:spPr bwMode="auto">
          <a:xfrm rot="1722975">
            <a:off x="4591013" y="1207863"/>
            <a:ext cx="1221417" cy="12196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005 h 21600"/>
              <a:gd name="T14" fmla="*/ 19725 w 21600"/>
              <a:gd name="T15" fmla="*/ 8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04" y="0"/>
                </a:lnTo>
                <a:lnTo>
                  <a:pt x="16104" y="4005"/>
                </a:lnTo>
                <a:lnTo>
                  <a:pt x="12427" y="4005"/>
                </a:lnTo>
                <a:cubicBezTo>
                  <a:pt x="5564" y="4005"/>
                  <a:pt x="0" y="7655"/>
                  <a:pt x="0" y="12158"/>
                </a:cubicBezTo>
                <a:lnTo>
                  <a:pt x="0" y="21600"/>
                </a:lnTo>
                <a:lnTo>
                  <a:pt x="4240" y="21600"/>
                </a:lnTo>
                <a:lnTo>
                  <a:pt x="4240" y="12158"/>
                </a:lnTo>
                <a:cubicBezTo>
                  <a:pt x="4240" y="9946"/>
                  <a:pt x="7905" y="8153"/>
                  <a:pt x="12427" y="8153"/>
                </a:cubicBezTo>
                <a:lnTo>
                  <a:pt x="16104" y="8153"/>
                </a:lnTo>
                <a:lnTo>
                  <a:pt x="16104" y="12158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 l="1875" t="25641" r="23125" b="70086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391400" y="6488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kern="1200" dirty="0" err="1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TeLePr</a:t>
            </a:r>
            <a:r>
              <a:rPr lang="en-GB" sz="1800" b="1" kern="1200" dirty="0" err="1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i</a:t>
            </a:r>
            <a:r>
              <a:rPr lang="en-GB" sz="1800" b="1" kern="1200" dirty="0" err="1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SM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334000" y="2133600"/>
            <a:ext cx="2590800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02801 L -0.1375 -0.116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ent-Up Arrow 14"/>
          <p:cNvSpPr/>
          <p:nvPr/>
        </p:nvSpPr>
        <p:spPr>
          <a:xfrm rot="5400000">
            <a:off x="552450" y="2114550"/>
            <a:ext cx="2171700" cy="838200"/>
          </a:xfrm>
          <a:prstGeom prst="bentUpArrow">
            <a:avLst>
              <a:gd name="adj1" fmla="val 8539"/>
              <a:gd name="adj2" fmla="val 19650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5" descr="logomanche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000" y="6520326"/>
            <a:ext cx="990000" cy="33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ESR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2790" y="5839968"/>
            <a:ext cx="991210" cy="7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043" t="15939" r="80934" b="80266"/>
          <a:stretch>
            <a:fillRect/>
          </a:stretch>
        </p:blipFill>
        <p:spPr bwMode="auto">
          <a:xfrm>
            <a:off x="0" y="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 l="2119"/>
          <a:stretch>
            <a:fillRect/>
          </a:stretch>
        </p:blipFill>
        <p:spPr bwMode="auto">
          <a:xfrm>
            <a:off x="0" y="1"/>
            <a:ext cx="914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85800" y="1524000"/>
            <a:ext cx="1752744" cy="762000"/>
            <a:chOff x="329" y="2505"/>
            <a:chExt cx="1352" cy="750"/>
          </a:xfrm>
        </p:grpSpPr>
        <p:cxnSp>
          <p:nvCxnSpPr>
            <p:cNvPr id="11" name="AutoShape 35"/>
            <p:cNvCxnSpPr>
              <a:cxnSpLocks noChangeShapeType="1"/>
            </p:cNvCxnSpPr>
            <p:nvPr/>
          </p:nvCxnSpPr>
          <p:spPr bwMode="auto">
            <a:xfrm flipH="1">
              <a:off x="1034" y="2505"/>
              <a:ext cx="647" cy="2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329" y="2730"/>
              <a:ext cx="1058" cy="5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Calibri" pitchFamily="34" charset="0"/>
                </a:rPr>
                <a:t>Teachers’</a:t>
              </a:r>
            </a:p>
            <a:p>
              <a:pPr algn="ctr"/>
              <a:r>
                <a:rPr lang="en-GB" sz="2000" b="1" dirty="0">
                  <a:latin typeface="Calibri" pitchFamily="34" charset="0"/>
                </a:rPr>
                <a:t>Survey</a:t>
              </a: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 b="12122"/>
          <a:stretch>
            <a:fillRect/>
          </a:stretch>
        </p:blipFill>
        <p:spPr bwMode="auto">
          <a:xfrm>
            <a:off x="2191641" y="1676400"/>
            <a:ext cx="6799959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2057400" y="1981200"/>
            <a:ext cx="457200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55257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What have we measured? DISPOSITIONS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119"/>
          <a:stretch>
            <a:fillRect/>
          </a:stretch>
        </p:blipFill>
        <p:spPr bwMode="auto">
          <a:xfrm>
            <a:off x="152400" y="1133475"/>
            <a:ext cx="8801100" cy="2219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81200" y="609600"/>
            <a:ext cx="4572000" cy="457200"/>
          </a:xfrm>
          <a:prstGeom prst="rect">
            <a:avLst/>
          </a:prstGeom>
          <a:solidFill>
            <a:srgbClr val="5A868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What are we measuring?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 rot="16200000" flipH="1">
            <a:off x="6263482" y="3656808"/>
            <a:ext cx="914401" cy="306387"/>
          </a:xfrm>
          <a:prstGeom prst="rightArrow">
            <a:avLst>
              <a:gd name="adj1" fmla="val 50000"/>
              <a:gd name="adj2" fmla="val 50172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 rot="16200000" flipH="1">
            <a:off x="5003008" y="3694907"/>
            <a:ext cx="990599" cy="306387"/>
          </a:xfrm>
          <a:prstGeom prst="rightArrow">
            <a:avLst>
              <a:gd name="adj1" fmla="val 50000"/>
              <a:gd name="adj2" fmla="val 50172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 rot="16200000" flipH="1">
            <a:off x="7750176" y="3656014"/>
            <a:ext cx="914401" cy="307975"/>
          </a:xfrm>
          <a:prstGeom prst="rightArrow">
            <a:avLst>
              <a:gd name="adj1" fmla="val 50000"/>
              <a:gd name="adj2" fmla="val 49925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 rot="16200000" flipH="1">
            <a:off x="2109788" y="3675064"/>
            <a:ext cx="1028701" cy="307975"/>
          </a:xfrm>
          <a:prstGeom prst="rightArrow">
            <a:avLst>
              <a:gd name="adj1" fmla="val 50000"/>
              <a:gd name="adj2" fmla="val 49913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 rot="16200000" flipH="1">
            <a:off x="844551" y="3675064"/>
            <a:ext cx="1028701" cy="307975"/>
          </a:xfrm>
          <a:prstGeom prst="rightArrow">
            <a:avLst>
              <a:gd name="adj1" fmla="val 50000"/>
              <a:gd name="adj2" fmla="val 49913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 rot="16200000" flipH="1">
            <a:off x="3592513" y="3636964"/>
            <a:ext cx="952501" cy="307975"/>
          </a:xfrm>
          <a:prstGeom prst="rightArrow">
            <a:avLst>
              <a:gd name="adj1" fmla="val 50000"/>
              <a:gd name="adj2" fmla="val 49925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 rot="16200000" flipH="1">
            <a:off x="1166019" y="3237707"/>
            <a:ext cx="382588" cy="307975"/>
          </a:xfrm>
          <a:prstGeom prst="right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 rot="16200000" flipH="1">
            <a:off x="2437607" y="3237707"/>
            <a:ext cx="382588" cy="307975"/>
          </a:xfrm>
          <a:prstGeom prst="right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 rot="16200000" flipH="1">
            <a:off x="3863182" y="3237707"/>
            <a:ext cx="382588" cy="307975"/>
          </a:xfrm>
          <a:prstGeom prst="right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1038225" y="3581400"/>
            <a:ext cx="3479800" cy="366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lt1"/>
                </a:solidFill>
                <a:latin typeface="+mn-lt"/>
                <a:ea typeface="+mn-ea"/>
              </a:rPr>
              <a:t>Disposition to go into HE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4748213" y="3581400"/>
            <a:ext cx="4176712" cy="366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lt1"/>
                </a:solidFill>
                <a:latin typeface="+mn-lt"/>
                <a:ea typeface="+mn-ea"/>
              </a:rPr>
              <a:t>Disposition to </a:t>
            </a:r>
            <a:r>
              <a:rPr lang="en-GB" b="1" dirty="0" smtClean="0">
                <a:solidFill>
                  <a:schemeClr val="lt1"/>
                </a:solidFill>
                <a:latin typeface="+mn-lt"/>
                <a:ea typeface="+mn-ea"/>
              </a:rPr>
              <a:t>complete HE course </a:t>
            </a:r>
            <a:endParaRPr lang="en-GB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 rot="16200000" flipH="1">
            <a:off x="5312569" y="3237707"/>
            <a:ext cx="382588" cy="307975"/>
          </a:xfrm>
          <a:prstGeom prst="right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3" name="Straight Arrow Connector 22"/>
          <p:cNvCxnSpPr>
            <a:cxnSpLocks noChangeShapeType="1"/>
            <a:stCxn id="20" idx="3"/>
            <a:endCxn id="21" idx="1"/>
          </p:cNvCxnSpPr>
          <p:nvPr/>
        </p:nvCxnSpPr>
        <p:spPr bwMode="auto">
          <a:xfrm>
            <a:off x="4518025" y="3764757"/>
            <a:ext cx="23018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" name="Right Arrow 23"/>
          <p:cNvSpPr>
            <a:spLocks noChangeArrowheads="1"/>
          </p:cNvSpPr>
          <p:nvPr/>
        </p:nvSpPr>
        <p:spPr bwMode="auto">
          <a:xfrm rot="16200000" flipH="1">
            <a:off x="6533357" y="3237707"/>
            <a:ext cx="382588" cy="307975"/>
          </a:xfrm>
          <a:prstGeom prst="right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Right Arrow 24"/>
          <p:cNvSpPr>
            <a:spLocks noChangeArrowheads="1"/>
          </p:cNvSpPr>
          <p:nvPr/>
        </p:nvSpPr>
        <p:spPr bwMode="auto">
          <a:xfrm rot="16200000" flipH="1">
            <a:off x="8020844" y="3237707"/>
            <a:ext cx="382588" cy="307975"/>
          </a:xfrm>
          <a:prstGeom prst="right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873125" y="4281487"/>
            <a:ext cx="8051800" cy="366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lt1"/>
                </a:solidFill>
                <a:latin typeface="+mn-lt"/>
                <a:ea typeface="+mn-ea"/>
              </a:rPr>
              <a:t>Disposition to study more mathematics (Maths disposition)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0" y="5029200"/>
            <a:ext cx="9144000" cy="1477963"/>
          </a:xfrm>
          <a:prstGeom prst="rect">
            <a:avLst/>
          </a:prstGeom>
          <a:solidFill>
            <a:srgbClr val="E5F8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500" b="1" kern="0" dirty="0" smtClean="0">
                <a:latin typeface="Calibri" pitchFamily="34" charset="0"/>
                <a:cs typeface="+mn-cs"/>
              </a:rPr>
              <a:t>Teleprism: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</a:t>
            </a:r>
            <a:r>
              <a:rPr kumimoji="0" lang="en-GB" sz="25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measure of </a:t>
            </a:r>
            <a:r>
              <a:rPr kumimoji="0" lang="en-GB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dispositions / attitudes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500" kern="0" dirty="0" smtClean="0">
                <a:latin typeface="Calibri" pitchFamily="34" charset="0"/>
                <a:cs typeface="+mn-cs"/>
              </a:rPr>
              <a:t>We also have questions about disposition to go into HE (possibly)</a:t>
            </a:r>
            <a:endParaRPr kumimoji="0" lang="en-GB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0" y="533400"/>
            <a:ext cx="9144000" cy="594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066800"/>
            <a:ext cx="3962400" cy="5059363"/>
          </a:xfrm>
        </p:spPr>
        <p:txBody>
          <a:bodyPr/>
          <a:lstStyle/>
          <a:p>
            <a:r>
              <a:rPr lang="en-GB" sz="2500" dirty="0" err="1" smtClean="0"/>
              <a:t>TransMaths</a:t>
            </a:r>
            <a:r>
              <a:rPr lang="en-GB" sz="2500" dirty="0" smtClean="0"/>
              <a:t> instruments (left) were considered</a:t>
            </a:r>
          </a:p>
          <a:p>
            <a:pPr>
              <a:buNone/>
            </a:pPr>
            <a:r>
              <a:rPr lang="en-GB" sz="2500" dirty="0" smtClean="0"/>
              <a:t>	BUT…</a:t>
            </a:r>
          </a:p>
          <a:p>
            <a:r>
              <a:rPr lang="en-GB" sz="2500" dirty="0" smtClean="0"/>
              <a:t> complicated for younger students</a:t>
            </a:r>
          </a:p>
          <a:p>
            <a:r>
              <a:rPr lang="en-GB" sz="2500" dirty="0" smtClean="0"/>
              <a:t>PLUS more instruments on literature on attitudes, affect </a:t>
            </a:r>
            <a:r>
              <a:rPr lang="en-GB" sz="2500" dirty="0" smtClean="0">
                <a:sym typeface="Wingdings" pitchFamily="2" charset="2"/>
              </a:rPr>
              <a:t></a:t>
            </a:r>
            <a:endParaRPr lang="en-US" sz="25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485306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-30162"/>
            <a:ext cx="9144000" cy="563562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Maths Dispositions / Attitudes…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6799</TotalTime>
  <Words>571</Words>
  <Application>Microsoft Office PowerPoint</Application>
  <PresentationFormat>On-screen Show (4:3)</PresentationFormat>
  <Paragraphs>153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survey design…Data Point 1 (DP1)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Workshop</dc:title>
  <dc:creator>user</dc:creator>
  <cp:lastModifiedBy>Maria</cp:lastModifiedBy>
  <cp:revision>315</cp:revision>
  <dcterms:created xsi:type="dcterms:W3CDTF">2008-02-18T16:03:46Z</dcterms:created>
  <dcterms:modified xsi:type="dcterms:W3CDTF">2014-07-31T18:52:36Z</dcterms:modified>
</cp:coreProperties>
</file>